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9" r:id="rId2"/>
    <p:sldId id="272" r:id="rId3"/>
    <p:sldId id="275" r:id="rId4"/>
    <p:sldId id="274" r:id="rId5"/>
    <p:sldId id="276" r:id="rId6"/>
    <p:sldId id="277" r:id="rId7"/>
    <p:sldId id="288" r:id="rId8"/>
    <p:sldId id="289" r:id="rId9"/>
    <p:sldId id="291" r:id="rId10"/>
    <p:sldId id="295" r:id="rId11"/>
    <p:sldId id="278" r:id="rId12"/>
    <p:sldId id="279" r:id="rId13"/>
    <p:sldId id="281" r:id="rId14"/>
    <p:sldId id="280" r:id="rId15"/>
    <p:sldId id="285" r:id="rId16"/>
    <p:sldId id="284" r:id="rId17"/>
    <p:sldId id="293" r:id="rId18"/>
    <p:sldId id="294" r:id="rId19"/>
    <p:sldId id="283" r:id="rId20"/>
    <p:sldId id="28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6B3F"/>
    <a:srgbClr val="293D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85"/>
    <p:restoredTop sz="94658"/>
  </p:normalViewPr>
  <p:slideViewPr>
    <p:cSldViewPr snapToGrid="0" snapToObjects="1">
      <p:cViewPr varScale="1">
        <p:scale>
          <a:sx n="115" d="100"/>
          <a:sy n="115" d="100"/>
        </p:scale>
        <p:origin x="224" y="3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A183A-02FC-ED46-B5FF-7D98D8A494A3}" type="datetimeFigureOut">
              <a:rPr lang="en-US" smtClean="0"/>
              <a:t>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4E1E24-3EF2-D14B-9968-A40939238967}" type="slidenum">
              <a:rPr lang="en-US" smtClean="0"/>
              <a:t>‹#›</a:t>
            </a:fld>
            <a:endParaRPr lang="en-US"/>
          </a:p>
        </p:txBody>
      </p:sp>
    </p:spTree>
    <p:extLst>
      <p:ext uri="{BB962C8B-B14F-4D97-AF65-F5344CB8AC3E}">
        <p14:creationId xmlns:p14="http://schemas.microsoft.com/office/powerpoint/2010/main" val="211859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4E1E24-3EF2-D14B-9968-A40939238967}" type="slidenum">
              <a:rPr lang="en-US" smtClean="0"/>
              <a:t>1</a:t>
            </a:fld>
            <a:endParaRPr lang="en-US"/>
          </a:p>
        </p:txBody>
      </p:sp>
    </p:spTree>
    <p:extLst>
      <p:ext uri="{BB962C8B-B14F-4D97-AF65-F5344CB8AC3E}">
        <p14:creationId xmlns:p14="http://schemas.microsoft.com/office/powerpoint/2010/main" val="2079913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3521B-4E89-2149-964A-91BEE681A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43AB14-E753-A648-A58D-176218AF92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DF4466-79A6-734C-9FE5-97FDD3508343}"/>
              </a:ext>
            </a:extLst>
          </p:cNvPr>
          <p:cNvSpPr>
            <a:spLocks noGrp="1"/>
          </p:cNvSpPr>
          <p:nvPr>
            <p:ph type="dt" sz="half" idx="10"/>
          </p:nvPr>
        </p:nvSpPr>
        <p:spPr/>
        <p:txBody>
          <a:bodyPr/>
          <a:lstStyle/>
          <a:p>
            <a:fld id="{47C29354-B856-D542-B350-3D34413EA385}" type="datetimeFigureOut">
              <a:rPr lang="en-US" smtClean="0"/>
              <a:t>2/3/26</a:t>
            </a:fld>
            <a:endParaRPr lang="en-US"/>
          </a:p>
        </p:txBody>
      </p:sp>
      <p:sp>
        <p:nvSpPr>
          <p:cNvPr id="5" name="Footer Placeholder 4">
            <a:extLst>
              <a:ext uri="{FF2B5EF4-FFF2-40B4-BE49-F238E27FC236}">
                <a16:creationId xmlns:a16="http://schemas.microsoft.com/office/drawing/2014/main" id="{A6BC18C2-43CA-C64B-90D1-22214DC8DC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C3082D-07D0-CA47-95EB-03F246F3BE19}"/>
              </a:ext>
            </a:extLst>
          </p:cNvPr>
          <p:cNvSpPr>
            <a:spLocks noGrp="1"/>
          </p:cNvSpPr>
          <p:nvPr>
            <p:ph type="sldNum" sz="quarter" idx="12"/>
          </p:nvPr>
        </p:nvSpPr>
        <p:spPr/>
        <p:txBody>
          <a:bodyPr/>
          <a:lstStyle/>
          <a:p>
            <a:fld id="{4AC699AE-FF84-C444-962C-A87270B6E26F}" type="slidenum">
              <a:rPr lang="en-US" smtClean="0"/>
              <a:t>‹#›</a:t>
            </a:fld>
            <a:endParaRPr lang="en-US"/>
          </a:p>
        </p:txBody>
      </p:sp>
    </p:spTree>
    <p:extLst>
      <p:ext uri="{BB962C8B-B14F-4D97-AF65-F5344CB8AC3E}">
        <p14:creationId xmlns:p14="http://schemas.microsoft.com/office/powerpoint/2010/main" val="419682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518B8-DD5D-9043-B6B4-92EAEC72D0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FA6846-348B-6A44-A54E-3333DEEB0A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398C1F-9DAA-7A4C-9F8A-557CE15F6AE8}"/>
              </a:ext>
            </a:extLst>
          </p:cNvPr>
          <p:cNvSpPr>
            <a:spLocks noGrp="1"/>
          </p:cNvSpPr>
          <p:nvPr>
            <p:ph type="dt" sz="half" idx="10"/>
          </p:nvPr>
        </p:nvSpPr>
        <p:spPr/>
        <p:txBody>
          <a:bodyPr/>
          <a:lstStyle/>
          <a:p>
            <a:fld id="{47C29354-B856-D542-B350-3D34413EA385}" type="datetimeFigureOut">
              <a:rPr lang="en-US" smtClean="0"/>
              <a:t>2/3/26</a:t>
            </a:fld>
            <a:endParaRPr lang="en-US"/>
          </a:p>
        </p:txBody>
      </p:sp>
      <p:sp>
        <p:nvSpPr>
          <p:cNvPr id="5" name="Footer Placeholder 4">
            <a:extLst>
              <a:ext uri="{FF2B5EF4-FFF2-40B4-BE49-F238E27FC236}">
                <a16:creationId xmlns:a16="http://schemas.microsoft.com/office/drawing/2014/main" id="{48CD7C8A-A118-E949-8525-F3825CE5F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77B103-D962-A94B-9C80-235857B4AF00}"/>
              </a:ext>
            </a:extLst>
          </p:cNvPr>
          <p:cNvSpPr>
            <a:spLocks noGrp="1"/>
          </p:cNvSpPr>
          <p:nvPr>
            <p:ph type="sldNum" sz="quarter" idx="12"/>
          </p:nvPr>
        </p:nvSpPr>
        <p:spPr/>
        <p:txBody>
          <a:bodyPr/>
          <a:lstStyle/>
          <a:p>
            <a:fld id="{4AC699AE-FF84-C444-962C-A87270B6E26F}" type="slidenum">
              <a:rPr lang="en-US" smtClean="0"/>
              <a:t>‹#›</a:t>
            </a:fld>
            <a:endParaRPr lang="en-US"/>
          </a:p>
        </p:txBody>
      </p:sp>
    </p:spTree>
    <p:extLst>
      <p:ext uri="{BB962C8B-B14F-4D97-AF65-F5344CB8AC3E}">
        <p14:creationId xmlns:p14="http://schemas.microsoft.com/office/powerpoint/2010/main" val="1599670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0EB0B-088C-2348-9C60-C87E3BBE2E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22213A-0C00-4343-942C-D23DA37A12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F3FD58-E9E9-D848-9795-79FF20289B1B}"/>
              </a:ext>
            </a:extLst>
          </p:cNvPr>
          <p:cNvSpPr>
            <a:spLocks noGrp="1"/>
          </p:cNvSpPr>
          <p:nvPr>
            <p:ph type="dt" sz="half" idx="10"/>
          </p:nvPr>
        </p:nvSpPr>
        <p:spPr/>
        <p:txBody>
          <a:bodyPr/>
          <a:lstStyle/>
          <a:p>
            <a:fld id="{47C29354-B856-D542-B350-3D34413EA385}" type="datetimeFigureOut">
              <a:rPr lang="en-US" smtClean="0"/>
              <a:t>2/3/26</a:t>
            </a:fld>
            <a:endParaRPr lang="en-US"/>
          </a:p>
        </p:txBody>
      </p:sp>
      <p:sp>
        <p:nvSpPr>
          <p:cNvPr id="5" name="Footer Placeholder 4">
            <a:extLst>
              <a:ext uri="{FF2B5EF4-FFF2-40B4-BE49-F238E27FC236}">
                <a16:creationId xmlns:a16="http://schemas.microsoft.com/office/drawing/2014/main" id="{EC9DB3CC-E9B7-024C-8D3E-65A84FF313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AE5BF4-47AC-1143-BB6F-AC6D04CA9EC8}"/>
              </a:ext>
            </a:extLst>
          </p:cNvPr>
          <p:cNvSpPr>
            <a:spLocks noGrp="1"/>
          </p:cNvSpPr>
          <p:nvPr>
            <p:ph type="sldNum" sz="quarter" idx="12"/>
          </p:nvPr>
        </p:nvSpPr>
        <p:spPr/>
        <p:txBody>
          <a:bodyPr/>
          <a:lstStyle/>
          <a:p>
            <a:fld id="{4AC699AE-FF84-C444-962C-A87270B6E26F}" type="slidenum">
              <a:rPr lang="en-US" smtClean="0"/>
              <a:t>‹#›</a:t>
            </a:fld>
            <a:endParaRPr lang="en-US"/>
          </a:p>
        </p:txBody>
      </p:sp>
    </p:spTree>
    <p:extLst>
      <p:ext uri="{BB962C8B-B14F-4D97-AF65-F5344CB8AC3E}">
        <p14:creationId xmlns:p14="http://schemas.microsoft.com/office/powerpoint/2010/main" val="3366082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86776-4295-DC4D-9292-A08D2FECCA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F6361B-E749-544F-BD62-C0B8A83E80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2976C15-CAAC-B44D-9251-54406FC188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681F56B-6BF1-F946-ADF9-AE653F9CDBD2}"/>
              </a:ext>
            </a:extLst>
          </p:cNvPr>
          <p:cNvSpPr>
            <a:spLocks noGrp="1"/>
          </p:cNvSpPr>
          <p:nvPr>
            <p:ph type="dt" sz="half" idx="10"/>
          </p:nvPr>
        </p:nvSpPr>
        <p:spPr/>
        <p:txBody>
          <a:bodyPr/>
          <a:lstStyle/>
          <a:p>
            <a:fld id="{47C29354-B856-D542-B350-3D34413EA385}" type="datetimeFigureOut">
              <a:rPr lang="en-US" smtClean="0"/>
              <a:t>2/3/26</a:t>
            </a:fld>
            <a:endParaRPr lang="en-US"/>
          </a:p>
        </p:txBody>
      </p:sp>
      <p:sp>
        <p:nvSpPr>
          <p:cNvPr id="6" name="Footer Placeholder 5">
            <a:extLst>
              <a:ext uri="{FF2B5EF4-FFF2-40B4-BE49-F238E27FC236}">
                <a16:creationId xmlns:a16="http://schemas.microsoft.com/office/drawing/2014/main" id="{D2B713CB-437C-7A4F-900C-DAD7F64E8A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AB9D47-1AE7-CC4E-BC66-EDE7E2CAB2C6}"/>
              </a:ext>
            </a:extLst>
          </p:cNvPr>
          <p:cNvSpPr>
            <a:spLocks noGrp="1"/>
          </p:cNvSpPr>
          <p:nvPr>
            <p:ph type="sldNum" sz="quarter" idx="12"/>
          </p:nvPr>
        </p:nvSpPr>
        <p:spPr/>
        <p:txBody>
          <a:bodyPr/>
          <a:lstStyle/>
          <a:p>
            <a:fld id="{4AC699AE-FF84-C444-962C-A87270B6E26F}" type="slidenum">
              <a:rPr lang="en-US" smtClean="0"/>
              <a:t>‹#›</a:t>
            </a:fld>
            <a:endParaRPr lang="en-US"/>
          </a:p>
        </p:txBody>
      </p:sp>
    </p:spTree>
    <p:extLst>
      <p:ext uri="{BB962C8B-B14F-4D97-AF65-F5344CB8AC3E}">
        <p14:creationId xmlns:p14="http://schemas.microsoft.com/office/powerpoint/2010/main" val="984467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B31DD-76F4-A848-A56B-7E04AE95F44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46A21A-5049-D14D-AF72-685717769E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0557AD-DAAE-8449-BDE9-7D226AF387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BED7EAC-76DE-CC4D-95DE-50BFD6B9C0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A0636E-61E8-FF43-9D14-45005439B5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C32EA0-7400-264B-8792-CFE1976CF4FA}"/>
              </a:ext>
            </a:extLst>
          </p:cNvPr>
          <p:cNvSpPr>
            <a:spLocks noGrp="1"/>
          </p:cNvSpPr>
          <p:nvPr>
            <p:ph type="dt" sz="half" idx="10"/>
          </p:nvPr>
        </p:nvSpPr>
        <p:spPr/>
        <p:txBody>
          <a:bodyPr/>
          <a:lstStyle/>
          <a:p>
            <a:fld id="{47C29354-B856-D542-B350-3D34413EA385}" type="datetimeFigureOut">
              <a:rPr lang="en-US" smtClean="0"/>
              <a:t>2/3/26</a:t>
            </a:fld>
            <a:endParaRPr lang="en-US"/>
          </a:p>
        </p:txBody>
      </p:sp>
      <p:sp>
        <p:nvSpPr>
          <p:cNvPr id="8" name="Footer Placeholder 7">
            <a:extLst>
              <a:ext uri="{FF2B5EF4-FFF2-40B4-BE49-F238E27FC236}">
                <a16:creationId xmlns:a16="http://schemas.microsoft.com/office/drawing/2014/main" id="{EEFD2253-A6AE-7746-AAF3-EFB250F410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A3010A4-8006-BB42-85A2-BC0D20C7F6FC}"/>
              </a:ext>
            </a:extLst>
          </p:cNvPr>
          <p:cNvSpPr>
            <a:spLocks noGrp="1"/>
          </p:cNvSpPr>
          <p:nvPr>
            <p:ph type="sldNum" sz="quarter" idx="12"/>
          </p:nvPr>
        </p:nvSpPr>
        <p:spPr/>
        <p:txBody>
          <a:bodyPr/>
          <a:lstStyle/>
          <a:p>
            <a:fld id="{4AC699AE-FF84-C444-962C-A87270B6E26F}" type="slidenum">
              <a:rPr lang="en-US" smtClean="0"/>
              <a:t>‹#›</a:t>
            </a:fld>
            <a:endParaRPr lang="en-US"/>
          </a:p>
        </p:txBody>
      </p:sp>
    </p:spTree>
    <p:extLst>
      <p:ext uri="{BB962C8B-B14F-4D97-AF65-F5344CB8AC3E}">
        <p14:creationId xmlns:p14="http://schemas.microsoft.com/office/powerpoint/2010/main" val="4224810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EDD19-F6D4-2E4B-9382-142BFE1AE2D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9DA8755-1FD5-A64A-B64A-18CCC81C0F94}"/>
              </a:ext>
            </a:extLst>
          </p:cNvPr>
          <p:cNvSpPr>
            <a:spLocks noGrp="1"/>
          </p:cNvSpPr>
          <p:nvPr>
            <p:ph type="dt" sz="half" idx="10"/>
          </p:nvPr>
        </p:nvSpPr>
        <p:spPr/>
        <p:txBody>
          <a:bodyPr/>
          <a:lstStyle/>
          <a:p>
            <a:fld id="{47C29354-B856-D542-B350-3D34413EA385}" type="datetimeFigureOut">
              <a:rPr lang="en-US" smtClean="0"/>
              <a:t>2/3/26</a:t>
            </a:fld>
            <a:endParaRPr lang="en-US"/>
          </a:p>
        </p:txBody>
      </p:sp>
      <p:sp>
        <p:nvSpPr>
          <p:cNvPr id="4" name="Footer Placeholder 3">
            <a:extLst>
              <a:ext uri="{FF2B5EF4-FFF2-40B4-BE49-F238E27FC236}">
                <a16:creationId xmlns:a16="http://schemas.microsoft.com/office/drawing/2014/main" id="{FF539371-63B2-BF41-8CF9-1F9BF5CA5B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6598058-689A-9944-B4F3-F4964F258A31}"/>
              </a:ext>
            </a:extLst>
          </p:cNvPr>
          <p:cNvSpPr>
            <a:spLocks noGrp="1"/>
          </p:cNvSpPr>
          <p:nvPr>
            <p:ph type="sldNum" sz="quarter" idx="12"/>
          </p:nvPr>
        </p:nvSpPr>
        <p:spPr/>
        <p:txBody>
          <a:bodyPr/>
          <a:lstStyle/>
          <a:p>
            <a:fld id="{4AC699AE-FF84-C444-962C-A87270B6E26F}" type="slidenum">
              <a:rPr lang="en-US" smtClean="0"/>
              <a:t>‹#›</a:t>
            </a:fld>
            <a:endParaRPr lang="en-US"/>
          </a:p>
        </p:txBody>
      </p:sp>
    </p:spTree>
    <p:extLst>
      <p:ext uri="{BB962C8B-B14F-4D97-AF65-F5344CB8AC3E}">
        <p14:creationId xmlns:p14="http://schemas.microsoft.com/office/powerpoint/2010/main" val="112672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2EB5E1-06CA-884B-B58A-5A1308531F47}"/>
              </a:ext>
            </a:extLst>
          </p:cNvPr>
          <p:cNvSpPr>
            <a:spLocks noGrp="1"/>
          </p:cNvSpPr>
          <p:nvPr>
            <p:ph type="dt" sz="half" idx="10"/>
          </p:nvPr>
        </p:nvSpPr>
        <p:spPr/>
        <p:txBody>
          <a:bodyPr/>
          <a:lstStyle/>
          <a:p>
            <a:fld id="{47C29354-B856-D542-B350-3D34413EA385}" type="datetimeFigureOut">
              <a:rPr lang="en-US" smtClean="0"/>
              <a:t>2/3/26</a:t>
            </a:fld>
            <a:endParaRPr lang="en-US"/>
          </a:p>
        </p:txBody>
      </p:sp>
      <p:sp>
        <p:nvSpPr>
          <p:cNvPr id="3" name="Footer Placeholder 2">
            <a:extLst>
              <a:ext uri="{FF2B5EF4-FFF2-40B4-BE49-F238E27FC236}">
                <a16:creationId xmlns:a16="http://schemas.microsoft.com/office/drawing/2014/main" id="{9BE288F6-03F2-4643-BB17-E159E27025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6F4101-01CE-EF4A-A944-43D51772CBB4}"/>
              </a:ext>
            </a:extLst>
          </p:cNvPr>
          <p:cNvSpPr>
            <a:spLocks noGrp="1"/>
          </p:cNvSpPr>
          <p:nvPr>
            <p:ph type="sldNum" sz="quarter" idx="12"/>
          </p:nvPr>
        </p:nvSpPr>
        <p:spPr/>
        <p:txBody>
          <a:bodyPr/>
          <a:lstStyle/>
          <a:p>
            <a:fld id="{4AC699AE-FF84-C444-962C-A87270B6E26F}" type="slidenum">
              <a:rPr lang="en-US" smtClean="0"/>
              <a:t>‹#›</a:t>
            </a:fld>
            <a:endParaRPr lang="en-US"/>
          </a:p>
        </p:txBody>
      </p:sp>
    </p:spTree>
    <p:extLst>
      <p:ext uri="{BB962C8B-B14F-4D97-AF65-F5344CB8AC3E}">
        <p14:creationId xmlns:p14="http://schemas.microsoft.com/office/powerpoint/2010/main" val="1037166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470B7-F3FC-6947-AA3D-41B2AE4B2B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33DA865-97FA-2148-92E5-0A3FC033A0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CE933F8-87EF-4E4A-AA11-ED1153B2B5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B747A0-C0E1-F049-A8BA-4A670A3A73A6}"/>
              </a:ext>
            </a:extLst>
          </p:cNvPr>
          <p:cNvSpPr>
            <a:spLocks noGrp="1"/>
          </p:cNvSpPr>
          <p:nvPr>
            <p:ph type="dt" sz="half" idx="10"/>
          </p:nvPr>
        </p:nvSpPr>
        <p:spPr/>
        <p:txBody>
          <a:bodyPr/>
          <a:lstStyle/>
          <a:p>
            <a:fld id="{47C29354-B856-D542-B350-3D34413EA385}" type="datetimeFigureOut">
              <a:rPr lang="en-US" smtClean="0"/>
              <a:t>2/3/26</a:t>
            </a:fld>
            <a:endParaRPr lang="en-US"/>
          </a:p>
        </p:txBody>
      </p:sp>
      <p:sp>
        <p:nvSpPr>
          <p:cNvPr id="6" name="Footer Placeholder 5">
            <a:extLst>
              <a:ext uri="{FF2B5EF4-FFF2-40B4-BE49-F238E27FC236}">
                <a16:creationId xmlns:a16="http://schemas.microsoft.com/office/drawing/2014/main" id="{1B894DBF-259D-FF4A-B370-907F1E3852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8FC128-D04B-5A49-9C2D-6F31D59C6EBC}"/>
              </a:ext>
            </a:extLst>
          </p:cNvPr>
          <p:cNvSpPr>
            <a:spLocks noGrp="1"/>
          </p:cNvSpPr>
          <p:nvPr>
            <p:ph type="sldNum" sz="quarter" idx="12"/>
          </p:nvPr>
        </p:nvSpPr>
        <p:spPr/>
        <p:txBody>
          <a:bodyPr/>
          <a:lstStyle/>
          <a:p>
            <a:fld id="{4AC699AE-FF84-C444-962C-A87270B6E26F}" type="slidenum">
              <a:rPr lang="en-US" smtClean="0"/>
              <a:t>‹#›</a:t>
            </a:fld>
            <a:endParaRPr lang="en-US"/>
          </a:p>
        </p:txBody>
      </p:sp>
    </p:spTree>
    <p:extLst>
      <p:ext uri="{BB962C8B-B14F-4D97-AF65-F5344CB8AC3E}">
        <p14:creationId xmlns:p14="http://schemas.microsoft.com/office/powerpoint/2010/main" val="3922467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65D7D-892A-794A-8B00-AD29CC2EE9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E3667F-40BB-8248-BB76-8E5120112F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5F052A-D4A0-044D-8F61-EC6BEFFC20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C6BE21-5D44-C347-A563-99DC9DF9E8C5}"/>
              </a:ext>
            </a:extLst>
          </p:cNvPr>
          <p:cNvSpPr>
            <a:spLocks noGrp="1"/>
          </p:cNvSpPr>
          <p:nvPr>
            <p:ph type="dt" sz="half" idx="10"/>
          </p:nvPr>
        </p:nvSpPr>
        <p:spPr/>
        <p:txBody>
          <a:bodyPr/>
          <a:lstStyle/>
          <a:p>
            <a:fld id="{47C29354-B856-D542-B350-3D34413EA385}" type="datetimeFigureOut">
              <a:rPr lang="en-US" smtClean="0"/>
              <a:t>2/3/26</a:t>
            </a:fld>
            <a:endParaRPr lang="en-US"/>
          </a:p>
        </p:txBody>
      </p:sp>
      <p:sp>
        <p:nvSpPr>
          <p:cNvPr id="6" name="Footer Placeholder 5">
            <a:extLst>
              <a:ext uri="{FF2B5EF4-FFF2-40B4-BE49-F238E27FC236}">
                <a16:creationId xmlns:a16="http://schemas.microsoft.com/office/drawing/2014/main" id="{B82697F7-3C3F-CA42-854D-5AD32F087F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96B941-DBB3-5347-8C3A-E112097BF346}"/>
              </a:ext>
            </a:extLst>
          </p:cNvPr>
          <p:cNvSpPr>
            <a:spLocks noGrp="1"/>
          </p:cNvSpPr>
          <p:nvPr>
            <p:ph type="sldNum" sz="quarter" idx="12"/>
          </p:nvPr>
        </p:nvSpPr>
        <p:spPr/>
        <p:txBody>
          <a:bodyPr/>
          <a:lstStyle/>
          <a:p>
            <a:fld id="{4AC699AE-FF84-C444-962C-A87270B6E26F}" type="slidenum">
              <a:rPr lang="en-US" smtClean="0"/>
              <a:t>‹#›</a:t>
            </a:fld>
            <a:endParaRPr lang="en-US"/>
          </a:p>
        </p:txBody>
      </p:sp>
    </p:spTree>
    <p:extLst>
      <p:ext uri="{BB962C8B-B14F-4D97-AF65-F5344CB8AC3E}">
        <p14:creationId xmlns:p14="http://schemas.microsoft.com/office/powerpoint/2010/main" val="3651988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1CC76-B97A-8649-BB68-F10099C652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E32A7A-0194-B54A-AED1-69AFB0A600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C38959-B17D-BA4D-95A3-ED525E9C5C55}"/>
              </a:ext>
            </a:extLst>
          </p:cNvPr>
          <p:cNvSpPr>
            <a:spLocks noGrp="1"/>
          </p:cNvSpPr>
          <p:nvPr>
            <p:ph type="dt" sz="half" idx="10"/>
          </p:nvPr>
        </p:nvSpPr>
        <p:spPr/>
        <p:txBody>
          <a:bodyPr/>
          <a:lstStyle/>
          <a:p>
            <a:fld id="{47C29354-B856-D542-B350-3D34413EA385}" type="datetimeFigureOut">
              <a:rPr lang="en-US" smtClean="0"/>
              <a:t>2/3/26</a:t>
            </a:fld>
            <a:endParaRPr lang="en-US"/>
          </a:p>
        </p:txBody>
      </p:sp>
      <p:sp>
        <p:nvSpPr>
          <p:cNvPr id="5" name="Footer Placeholder 4">
            <a:extLst>
              <a:ext uri="{FF2B5EF4-FFF2-40B4-BE49-F238E27FC236}">
                <a16:creationId xmlns:a16="http://schemas.microsoft.com/office/drawing/2014/main" id="{9E0B6571-7477-FD4B-9A23-4EC1080EAF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B8921D-C7D0-D64E-AB05-28617567FFFC}"/>
              </a:ext>
            </a:extLst>
          </p:cNvPr>
          <p:cNvSpPr>
            <a:spLocks noGrp="1"/>
          </p:cNvSpPr>
          <p:nvPr>
            <p:ph type="sldNum" sz="quarter" idx="12"/>
          </p:nvPr>
        </p:nvSpPr>
        <p:spPr/>
        <p:txBody>
          <a:bodyPr/>
          <a:lstStyle/>
          <a:p>
            <a:fld id="{4AC699AE-FF84-C444-962C-A87270B6E26F}" type="slidenum">
              <a:rPr lang="en-US" smtClean="0"/>
              <a:t>‹#›</a:t>
            </a:fld>
            <a:endParaRPr lang="en-US"/>
          </a:p>
        </p:txBody>
      </p:sp>
    </p:spTree>
    <p:extLst>
      <p:ext uri="{BB962C8B-B14F-4D97-AF65-F5344CB8AC3E}">
        <p14:creationId xmlns:p14="http://schemas.microsoft.com/office/powerpoint/2010/main" val="2851169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675F95-9A2B-C447-A994-F0C4DE8C09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302F66C-25A5-054F-B19D-1B70A0AE81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7140F3-995B-6B48-966D-C4C3D5265FCF}"/>
              </a:ext>
            </a:extLst>
          </p:cNvPr>
          <p:cNvSpPr>
            <a:spLocks noGrp="1"/>
          </p:cNvSpPr>
          <p:nvPr>
            <p:ph type="dt" sz="half" idx="10"/>
          </p:nvPr>
        </p:nvSpPr>
        <p:spPr/>
        <p:txBody>
          <a:bodyPr/>
          <a:lstStyle/>
          <a:p>
            <a:fld id="{47C29354-B856-D542-B350-3D34413EA385}" type="datetimeFigureOut">
              <a:rPr lang="en-US" smtClean="0"/>
              <a:t>2/3/26</a:t>
            </a:fld>
            <a:endParaRPr lang="en-US"/>
          </a:p>
        </p:txBody>
      </p:sp>
      <p:sp>
        <p:nvSpPr>
          <p:cNvPr id="5" name="Footer Placeholder 4">
            <a:extLst>
              <a:ext uri="{FF2B5EF4-FFF2-40B4-BE49-F238E27FC236}">
                <a16:creationId xmlns:a16="http://schemas.microsoft.com/office/drawing/2014/main" id="{5187D080-6C6B-924D-B196-3E81FB4E6F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40D7B4-77AD-FB46-88A6-4B273DBE49E1}"/>
              </a:ext>
            </a:extLst>
          </p:cNvPr>
          <p:cNvSpPr>
            <a:spLocks noGrp="1"/>
          </p:cNvSpPr>
          <p:nvPr>
            <p:ph type="sldNum" sz="quarter" idx="12"/>
          </p:nvPr>
        </p:nvSpPr>
        <p:spPr/>
        <p:txBody>
          <a:bodyPr/>
          <a:lstStyle/>
          <a:p>
            <a:fld id="{4AC699AE-FF84-C444-962C-A87270B6E26F}" type="slidenum">
              <a:rPr lang="en-US" smtClean="0"/>
              <a:t>‹#›</a:t>
            </a:fld>
            <a:endParaRPr lang="en-US"/>
          </a:p>
        </p:txBody>
      </p:sp>
    </p:spTree>
    <p:extLst>
      <p:ext uri="{BB962C8B-B14F-4D97-AF65-F5344CB8AC3E}">
        <p14:creationId xmlns:p14="http://schemas.microsoft.com/office/powerpoint/2010/main" val="1450588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89FD11-998B-4C44-A292-26E331A5CB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3F933B-B90C-EE49-AF22-B967EE193D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CFC70E-3C2D-864A-8A30-382A1F10F5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C29354-B856-D542-B350-3D34413EA385}" type="datetimeFigureOut">
              <a:rPr lang="en-US" smtClean="0"/>
              <a:t>2/3/26</a:t>
            </a:fld>
            <a:endParaRPr lang="en-US"/>
          </a:p>
        </p:txBody>
      </p:sp>
      <p:sp>
        <p:nvSpPr>
          <p:cNvPr id="5" name="Footer Placeholder 4">
            <a:extLst>
              <a:ext uri="{FF2B5EF4-FFF2-40B4-BE49-F238E27FC236}">
                <a16:creationId xmlns:a16="http://schemas.microsoft.com/office/drawing/2014/main" id="{4A6C3A66-A666-D44A-9957-354C32AC0F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620CC03-1934-0243-A0D5-238C735C2C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C699AE-FF84-C444-962C-A87270B6E26F}" type="slidenum">
              <a:rPr lang="en-US" smtClean="0"/>
              <a:t>‹#›</a:t>
            </a:fld>
            <a:endParaRPr lang="en-US"/>
          </a:p>
        </p:txBody>
      </p:sp>
    </p:spTree>
    <p:extLst>
      <p:ext uri="{BB962C8B-B14F-4D97-AF65-F5344CB8AC3E}">
        <p14:creationId xmlns:p14="http://schemas.microsoft.com/office/powerpoint/2010/main" val="3304173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8B2DFB-4C7A-8E4C-B9B2-D6DAEFFC08C3}"/>
              </a:ext>
            </a:extLst>
          </p:cNvPr>
          <p:cNvSpPr txBox="1"/>
          <p:nvPr/>
        </p:nvSpPr>
        <p:spPr>
          <a:xfrm>
            <a:off x="1840089" y="3239910"/>
            <a:ext cx="7371645" cy="1323439"/>
          </a:xfrm>
          <a:prstGeom prst="rect">
            <a:avLst/>
          </a:prstGeom>
          <a:noFill/>
        </p:spPr>
        <p:txBody>
          <a:bodyPr wrap="square" rtlCol="0">
            <a:spAutoFit/>
          </a:bodyPr>
          <a:lstStyle/>
          <a:p>
            <a:r>
              <a:rPr lang="en-US" sz="4000" b="1" dirty="0">
                <a:solidFill>
                  <a:srgbClr val="796B3F"/>
                </a:solidFill>
                <a:latin typeface="Open Sans" panose="020B0606030504020204" pitchFamily="34" charset="0"/>
                <a:ea typeface="Open Sans" panose="020B0606030504020204" pitchFamily="34" charset="0"/>
                <a:cs typeface="Open Sans" panose="020B0606030504020204" pitchFamily="34" charset="0"/>
              </a:rPr>
              <a:t>ALI JE ČAS ZA REDEFINICIJO JAVNEGA ZDRAVSTVA? </a:t>
            </a:r>
          </a:p>
        </p:txBody>
      </p:sp>
      <p:sp>
        <p:nvSpPr>
          <p:cNvPr id="3" name="TextBox 2">
            <a:extLst>
              <a:ext uri="{FF2B5EF4-FFF2-40B4-BE49-F238E27FC236}">
                <a16:creationId xmlns:a16="http://schemas.microsoft.com/office/drawing/2014/main" id="{9B44123E-7F9C-1345-A0F5-E5A693CEFB15}"/>
              </a:ext>
            </a:extLst>
          </p:cNvPr>
          <p:cNvSpPr txBox="1"/>
          <p:nvPr/>
        </p:nvSpPr>
        <p:spPr>
          <a:xfrm>
            <a:off x="1851378" y="6231467"/>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pic>
        <p:nvPicPr>
          <p:cNvPr id="4" name="Picture 3">
            <a:extLst>
              <a:ext uri="{FF2B5EF4-FFF2-40B4-BE49-F238E27FC236}">
                <a16:creationId xmlns:a16="http://schemas.microsoft.com/office/drawing/2014/main" id="{F49DE7D4-2984-7245-81AD-59243BC0839E}"/>
              </a:ext>
            </a:extLst>
          </p:cNvPr>
          <p:cNvPicPr>
            <a:picLocks noChangeAspect="1"/>
          </p:cNvPicPr>
          <p:nvPr/>
        </p:nvPicPr>
        <p:blipFill>
          <a:blip r:embed="rId3"/>
          <a:stretch>
            <a:fillRect/>
          </a:stretch>
        </p:blipFill>
        <p:spPr>
          <a:xfrm>
            <a:off x="1295400" y="1631245"/>
            <a:ext cx="1676400" cy="1066800"/>
          </a:xfrm>
          <a:prstGeom prst="rect">
            <a:avLst/>
          </a:prstGeom>
        </p:spPr>
      </p:pic>
    </p:spTree>
    <p:extLst>
      <p:ext uri="{BB962C8B-B14F-4D97-AF65-F5344CB8AC3E}">
        <p14:creationId xmlns:p14="http://schemas.microsoft.com/office/powerpoint/2010/main" val="1715821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62706" y="1603375"/>
            <a:ext cx="8537944" cy="6678751"/>
          </a:xfrm>
          <a:prstGeom prst="rect">
            <a:avLst/>
          </a:prstGeom>
          <a:noFill/>
        </p:spPr>
        <p:txBody>
          <a:bodyPr wrap="square" rtlCol="0">
            <a:spAutoFit/>
          </a:bodyPr>
          <a:lstStyle/>
          <a:p>
            <a:pPr algn="ctr"/>
            <a:endParaRPr lang="sl-SI" sz="2800" b="1" dirty="0">
              <a:solidFill>
                <a:srgbClr val="796B3F"/>
              </a:solidFill>
              <a:latin typeface="Open Sans Light" charset="0"/>
              <a:ea typeface="Open Sans Light" charset="0"/>
              <a:cs typeface="Open Sans Light" charset="0"/>
            </a:endParaRPr>
          </a:p>
          <a:p>
            <a:pPr algn="ctr"/>
            <a:endParaRPr lang="sl-SI" sz="2800" b="1" dirty="0">
              <a:solidFill>
                <a:srgbClr val="796B3F"/>
              </a:solidFill>
              <a:latin typeface="Open Sans Light" charset="0"/>
              <a:ea typeface="Open Sans Light" charset="0"/>
              <a:cs typeface="Open Sans Light" charset="0"/>
            </a:endParaRPr>
          </a:p>
          <a:p>
            <a:pPr algn="ctr"/>
            <a:r>
              <a:rPr lang="sl-SI" sz="2800" b="1" dirty="0">
                <a:solidFill>
                  <a:srgbClr val="796B3F"/>
                </a:solidFill>
                <a:latin typeface="Open Sans Light" charset="0"/>
                <a:ea typeface="Open Sans Light" charset="0"/>
                <a:cs typeface="Open Sans Light" charset="0"/>
              </a:rPr>
              <a:t>Kako v okviru veljavne zakonodaje zadržati vrhunske strokovnjake v javnem zdravstvu?</a:t>
            </a:r>
            <a:br>
              <a:rPr lang="sl-SI" sz="2800" b="1" dirty="0">
                <a:solidFill>
                  <a:srgbClr val="796B3F"/>
                </a:solidFill>
                <a:latin typeface="Open Sans Light" charset="0"/>
                <a:ea typeface="Open Sans Light" charset="0"/>
                <a:cs typeface="Open Sans Light" charset="0"/>
              </a:rPr>
            </a:br>
            <a:br>
              <a:rPr lang="sl-SI" sz="2800" b="1" dirty="0">
                <a:solidFill>
                  <a:srgbClr val="796B3F"/>
                </a:solidFill>
                <a:latin typeface="Open Sans Light" charset="0"/>
                <a:ea typeface="Open Sans Light" charset="0"/>
                <a:cs typeface="Open Sans Light" charset="0"/>
              </a:rPr>
            </a:br>
            <a:br>
              <a:rPr lang="sl-SI" sz="2800" b="1" dirty="0">
                <a:solidFill>
                  <a:srgbClr val="796B3F"/>
                </a:solidFill>
                <a:latin typeface="Open Sans Light" charset="0"/>
                <a:ea typeface="Open Sans Light" charset="0"/>
                <a:cs typeface="Open Sans Light" charset="0"/>
              </a:rPr>
            </a:br>
            <a:r>
              <a:rPr lang="sl-SI" sz="2800" b="1" dirty="0">
                <a:solidFill>
                  <a:srgbClr val="796B3F"/>
                </a:solidFill>
                <a:latin typeface="Open Sans Light" charset="0"/>
                <a:ea typeface="Open Sans Light" charset="0"/>
                <a:cs typeface="Open Sans Light" charset="0"/>
              </a:rPr>
              <a:t> Jernej Završnik</a:t>
            </a:r>
          </a:p>
          <a:p>
            <a:pPr algn="ctr"/>
            <a:endParaRPr lang="sl-SI" sz="2400" b="1"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4000" dirty="0">
              <a:solidFill>
                <a:srgbClr val="796B3F"/>
              </a:solidFill>
              <a:latin typeface="Open Sans Light" charset="0"/>
              <a:ea typeface="Open Sans Light" charset="0"/>
              <a:cs typeface="Open Sans Light" charset="0"/>
            </a:endParaRPr>
          </a:p>
        </p:txBody>
      </p:sp>
      <p:pic>
        <p:nvPicPr>
          <p:cNvPr id="4" name="Picture 3">
            <a:extLst>
              <a:ext uri="{FF2B5EF4-FFF2-40B4-BE49-F238E27FC236}">
                <a16:creationId xmlns:a16="http://schemas.microsoft.com/office/drawing/2014/main" id="{D286D0B3-AB17-4B48-A263-DAEA953F1344}"/>
              </a:ext>
            </a:extLst>
          </p:cNvPr>
          <p:cNvPicPr>
            <a:picLocks noChangeAspect="1"/>
          </p:cNvPicPr>
          <p:nvPr/>
        </p:nvPicPr>
        <p:blipFill>
          <a:blip r:embed="rId2"/>
          <a:stretch>
            <a:fillRect/>
          </a:stretch>
        </p:blipFill>
        <p:spPr>
          <a:xfrm>
            <a:off x="614538" y="5825772"/>
            <a:ext cx="1028700" cy="647700"/>
          </a:xfrm>
          <a:prstGeom prst="rect">
            <a:avLst/>
          </a:prstGeom>
        </p:spPr>
      </p:pic>
      <p:sp>
        <p:nvSpPr>
          <p:cNvPr id="5" name="TextBox 4">
            <a:extLst>
              <a:ext uri="{FF2B5EF4-FFF2-40B4-BE49-F238E27FC236}">
                <a16:creationId xmlns:a16="http://schemas.microsoft.com/office/drawing/2014/main" id="{2020F132-2D02-594D-9335-842B9304E7C2}"/>
              </a:ext>
            </a:extLst>
          </p:cNvPr>
          <p:cNvSpPr txBox="1"/>
          <p:nvPr/>
        </p:nvSpPr>
        <p:spPr>
          <a:xfrm>
            <a:off x="1851378" y="6231467"/>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
        <p:nvSpPr>
          <p:cNvPr id="7" name="TextBox 6">
            <a:extLst>
              <a:ext uri="{FF2B5EF4-FFF2-40B4-BE49-F238E27FC236}">
                <a16:creationId xmlns:a16="http://schemas.microsoft.com/office/drawing/2014/main" id="{793648C2-FCF5-4C47-89AD-16D343DF3F48}"/>
              </a:ext>
            </a:extLst>
          </p:cNvPr>
          <p:cNvSpPr txBox="1"/>
          <p:nvPr/>
        </p:nvSpPr>
        <p:spPr>
          <a:xfrm>
            <a:off x="1851378" y="5850419"/>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
        <p:nvSpPr>
          <p:cNvPr id="8" name="Naslov 7">
            <a:extLst>
              <a:ext uri="{FF2B5EF4-FFF2-40B4-BE49-F238E27FC236}">
                <a16:creationId xmlns:a16="http://schemas.microsoft.com/office/drawing/2014/main" id="{8F1C643D-94FE-32C1-E470-02C805D27E4C}"/>
              </a:ext>
            </a:extLst>
          </p:cNvPr>
          <p:cNvSpPr>
            <a:spLocks noGrp="1"/>
          </p:cNvSpPr>
          <p:nvPr>
            <p:ph type="title"/>
          </p:nvPr>
        </p:nvSpPr>
        <p:spPr/>
        <p:txBody>
          <a:bodyPr/>
          <a:lstStyle/>
          <a:p>
            <a:endParaRPr lang="sl-SI"/>
          </a:p>
        </p:txBody>
      </p:sp>
    </p:spTree>
    <p:extLst>
      <p:ext uri="{BB962C8B-B14F-4D97-AF65-F5344CB8AC3E}">
        <p14:creationId xmlns:p14="http://schemas.microsoft.com/office/powerpoint/2010/main" val="2765770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C911D-3EF9-B7BB-53F1-6E1776C097F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FBCC281-7A87-614C-1209-A6DC977C7B7E}"/>
              </a:ext>
            </a:extLst>
          </p:cNvPr>
          <p:cNvSpPr txBox="1"/>
          <p:nvPr/>
        </p:nvSpPr>
        <p:spPr>
          <a:xfrm>
            <a:off x="920579" y="2028440"/>
            <a:ext cx="8537944" cy="6555641"/>
          </a:xfrm>
          <a:prstGeom prst="rect">
            <a:avLst/>
          </a:prstGeom>
          <a:noFill/>
        </p:spPr>
        <p:txBody>
          <a:bodyPr wrap="square" rtlCol="0">
            <a:spAutoFit/>
          </a:bodyPr>
          <a:lstStyle/>
          <a:p>
            <a:r>
              <a:rPr lang="sl-SI" sz="2800" b="1" dirty="0">
                <a:solidFill>
                  <a:srgbClr val="796B3F"/>
                </a:solidFill>
                <a:latin typeface="Open Sans Light" charset="0"/>
                <a:ea typeface="Open Sans Light" charset="0"/>
                <a:cs typeface="Open Sans Light" charset="0"/>
              </a:rPr>
              <a:t>Zakaj danes govorimo o tem?</a:t>
            </a:r>
            <a:br>
              <a:rPr lang="sl-SI" sz="2800" dirty="0">
                <a:solidFill>
                  <a:srgbClr val="796B3F"/>
                </a:solidFill>
                <a:latin typeface="Open Sans Light" charset="0"/>
                <a:ea typeface="Open Sans Light" charset="0"/>
                <a:cs typeface="Open Sans Light" charset="0"/>
              </a:rPr>
            </a:br>
            <a:br>
              <a:rPr lang="sl-SI" sz="2800" dirty="0">
                <a:solidFill>
                  <a:srgbClr val="796B3F"/>
                </a:solidFill>
                <a:latin typeface="Open Sans Light" charset="0"/>
                <a:ea typeface="Open Sans Light" charset="0"/>
                <a:cs typeface="Open Sans Light" charset="0"/>
              </a:rPr>
            </a:br>
            <a:r>
              <a:rPr lang="sl-SI" sz="2800" dirty="0">
                <a:solidFill>
                  <a:srgbClr val="796B3F"/>
                </a:solidFill>
                <a:latin typeface="Open Sans Light" charset="0"/>
                <a:ea typeface="Open Sans Light" charset="0"/>
                <a:cs typeface="Open Sans Light" charset="0"/>
              </a:rPr>
              <a:t>- </a:t>
            </a:r>
            <a:r>
              <a:rPr lang="sl-SI" sz="2400" dirty="0">
                <a:solidFill>
                  <a:srgbClr val="796B3F"/>
                </a:solidFill>
                <a:latin typeface="Open Sans Light" charset="0"/>
                <a:ea typeface="Open Sans Light" charset="0"/>
                <a:cs typeface="Open Sans Light" charset="0"/>
              </a:rPr>
              <a:t>slovensko javno zdravstvo izgublja najboljše kadre, saj sistem ne prepozna njihove dejanske vrednosti</a:t>
            </a:r>
            <a:br>
              <a:rPr lang="sl-SI" sz="2400" dirty="0">
                <a:solidFill>
                  <a:srgbClr val="796B3F"/>
                </a:solidFill>
                <a:latin typeface="Open Sans Light" charset="0"/>
                <a:ea typeface="Open Sans Light" charset="0"/>
                <a:cs typeface="Open Sans Light" charset="0"/>
              </a:rPr>
            </a:br>
            <a:br>
              <a:rPr lang="sl-SI" sz="2400" dirty="0">
                <a:solidFill>
                  <a:srgbClr val="796B3F"/>
                </a:solidFill>
                <a:latin typeface="Open Sans Light" charset="0"/>
                <a:ea typeface="Open Sans Light" charset="0"/>
                <a:cs typeface="Open Sans Light" charset="0"/>
              </a:rPr>
            </a:br>
            <a:r>
              <a:rPr lang="sl-SI" sz="2800" b="1" dirty="0">
                <a:solidFill>
                  <a:srgbClr val="796B3F"/>
                </a:solidFill>
                <a:latin typeface="Open Sans Light" charset="0"/>
                <a:ea typeface="Open Sans Light" charset="0"/>
                <a:cs typeface="Open Sans Light" charset="0"/>
              </a:rPr>
              <a:t>Plačilo temelji predvsem na prisotnosti, ne na učinku, odgovornosti in strokovnosti</a:t>
            </a: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4000" dirty="0">
              <a:solidFill>
                <a:srgbClr val="796B3F"/>
              </a:solidFill>
              <a:latin typeface="Open Sans Light" charset="0"/>
              <a:ea typeface="Open Sans Light" charset="0"/>
              <a:cs typeface="Open Sans Light" charset="0"/>
            </a:endParaRPr>
          </a:p>
        </p:txBody>
      </p:sp>
      <p:pic>
        <p:nvPicPr>
          <p:cNvPr id="4" name="Picture 3">
            <a:extLst>
              <a:ext uri="{FF2B5EF4-FFF2-40B4-BE49-F238E27FC236}">
                <a16:creationId xmlns:a16="http://schemas.microsoft.com/office/drawing/2014/main" id="{8CF1677A-B0AC-4DD7-FB7B-BF3617E89FDB}"/>
              </a:ext>
            </a:extLst>
          </p:cNvPr>
          <p:cNvPicPr>
            <a:picLocks noChangeAspect="1"/>
          </p:cNvPicPr>
          <p:nvPr/>
        </p:nvPicPr>
        <p:blipFill>
          <a:blip r:embed="rId2"/>
          <a:stretch>
            <a:fillRect/>
          </a:stretch>
        </p:blipFill>
        <p:spPr>
          <a:xfrm>
            <a:off x="614538" y="5825772"/>
            <a:ext cx="1028700" cy="647700"/>
          </a:xfrm>
          <a:prstGeom prst="rect">
            <a:avLst/>
          </a:prstGeom>
        </p:spPr>
      </p:pic>
      <p:sp>
        <p:nvSpPr>
          <p:cNvPr id="5" name="TextBox 4">
            <a:extLst>
              <a:ext uri="{FF2B5EF4-FFF2-40B4-BE49-F238E27FC236}">
                <a16:creationId xmlns:a16="http://schemas.microsoft.com/office/drawing/2014/main" id="{839DAC8A-0BDE-6090-85DA-F49E0B0009DD}"/>
              </a:ext>
            </a:extLst>
          </p:cNvPr>
          <p:cNvSpPr txBox="1"/>
          <p:nvPr/>
        </p:nvSpPr>
        <p:spPr>
          <a:xfrm>
            <a:off x="1851378" y="6231467"/>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
        <p:nvSpPr>
          <p:cNvPr id="7" name="TextBox 6">
            <a:extLst>
              <a:ext uri="{FF2B5EF4-FFF2-40B4-BE49-F238E27FC236}">
                <a16:creationId xmlns:a16="http://schemas.microsoft.com/office/drawing/2014/main" id="{9763C427-8E53-E193-D3E6-72DC3B48158F}"/>
              </a:ext>
            </a:extLst>
          </p:cNvPr>
          <p:cNvSpPr txBox="1"/>
          <p:nvPr/>
        </p:nvSpPr>
        <p:spPr>
          <a:xfrm>
            <a:off x="1851378" y="5850419"/>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
        <p:nvSpPr>
          <p:cNvPr id="8" name="Naslov 7">
            <a:extLst>
              <a:ext uri="{FF2B5EF4-FFF2-40B4-BE49-F238E27FC236}">
                <a16:creationId xmlns:a16="http://schemas.microsoft.com/office/drawing/2014/main" id="{21BEF130-91D3-A13B-7361-88B5D09D8537}"/>
              </a:ext>
            </a:extLst>
          </p:cNvPr>
          <p:cNvSpPr>
            <a:spLocks noGrp="1"/>
          </p:cNvSpPr>
          <p:nvPr>
            <p:ph type="title"/>
          </p:nvPr>
        </p:nvSpPr>
        <p:spPr/>
        <p:txBody>
          <a:bodyPr/>
          <a:lstStyle/>
          <a:p>
            <a:endParaRPr lang="sl-SI"/>
          </a:p>
        </p:txBody>
      </p:sp>
    </p:spTree>
    <p:extLst>
      <p:ext uri="{BB962C8B-B14F-4D97-AF65-F5344CB8AC3E}">
        <p14:creationId xmlns:p14="http://schemas.microsoft.com/office/powerpoint/2010/main" val="3161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F9E1C-11C1-6BB7-83C7-D17E7B2131A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16866DF-5FF0-32AA-522A-58EB6F11FE75}"/>
              </a:ext>
            </a:extLst>
          </p:cNvPr>
          <p:cNvSpPr txBox="1"/>
          <p:nvPr/>
        </p:nvSpPr>
        <p:spPr>
          <a:xfrm>
            <a:off x="748522" y="1512758"/>
            <a:ext cx="8537944" cy="7602081"/>
          </a:xfrm>
          <a:prstGeom prst="rect">
            <a:avLst/>
          </a:prstGeom>
          <a:noFill/>
        </p:spPr>
        <p:txBody>
          <a:bodyPr wrap="square" rtlCol="0">
            <a:spAutoFit/>
          </a:bodyPr>
          <a:lstStyle/>
          <a:p>
            <a:r>
              <a:rPr lang="sl-SI" sz="2800" b="1" dirty="0">
                <a:solidFill>
                  <a:srgbClr val="796B3F"/>
                </a:solidFill>
                <a:latin typeface="Open Sans Light" charset="0"/>
                <a:ea typeface="Open Sans Light" charset="0"/>
                <a:cs typeface="Open Sans Light" charset="0"/>
              </a:rPr>
              <a:t>Naše izhodišče</a:t>
            </a:r>
            <a:br>
              <a:rPr lang="sl-SI" sz="2800" dirty="0">
                <a:solidFill>
                  <a:srgbClr val="796B3F"/>
                </a:solidFill>
                <a:latin typeface="Open Sans Light" charset="0"/>
                <a:ea typeface="Open Sans Light" charset="0"/>
                <a:cs typeface="Open Sans Light" charset="0"/>
              </a:rPr>
            </a:br>
            <a:br>
              <a:rPr lang="sl-SI" sz="28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Naš cilj je ohraniti in okrepiti javno zdravstvo in javne zdravstvene zavode</a:t>
            </a:r>
            <a:br>
              <a:rPr lang="sl-SI" sz="2400" dirty="0">
                <a:solidFill>
                  <a:srgbClr val="796B3F"/>
                </a:solidFill>
                <a:latin typeface="Open Sans Light" charset="0"/>
                <a:ea typeface="Open Sans Light" charset="0"/>
                <a:cs typeface="Open Sans Light" charset="0"/>
              </a:rPr>
            </a:b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Javni zavodi so temelj dostopnega in solidarnega zdravstvenega sistema</a:t>
            </a:r>
            <a:br>
              <a:rPr lang="sl-SI" sz="2400" dirty="0">
                <a:solidFill>
                  <a:srgbClr val="796B3F"/>
                </a:solidFill>
                <a:latin typeface="Open Sans Light" charset="0"/>
                <a:ea typeface="Open Sans Light" charset="0"/>
                <a:cs typeface="Open Sans Light" charset="0"/>
              </a:rPr>
            </a:br>
            <a:br>
              <a:rPr lang="sl-SI" sz="2400" dirty="0">
                <a:solidFill>
                  <a:srgbClr val="796B3F"/>
                </a:solidFill>
                <a:latin typeface="Open Sans Light" charset="0"/>
                <a:ea typeface="Open Sans Light" charset="0"/>
                <a:cs typeface="Open Sans Light" charset="0"/>
              </a:rPr>
            </a:br>
            <a:r>
              <a:rPr lang="sl-SI" sz="2800" b="1" dirty="0">
                <a:solidFill>
                  <a:srgbClr val="796B3F"/>
                </a:solidFill>
                <a:latin typeface="Open Sans Light" charset="0"/>
                <a:ea typeface="Open Sans Light" charset="0"/>
                <a:cs typeface="Open Sans Light" charset="0"/>
              </a:rPr>
              <a:t>Brez močnih javnih zavodov dolgoročno ni javnega zdravstva</a:t>
            </a: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4000" dirty="0">
              <a:solidFill>
                <a:srgbClr val="796B3F"/>
              </a:solidFill>
              <a:latin typeface="Open Sans Light" charset="0"/>
              <a:ea typeface="Open Sans Light" charset="0"/>
              <a:cs typeface="Open Sans Light" charset="0"/>
            </a:endParaRPr>
          </a:p>
        </p:txBody>
      </p:sp>
      <p:pic>
        <p:nvPicPr>
          <p:cNvPr id="4" name="Picture 3">
            <a:extLst>
              <a:ext uri="{FF2B5EF4-FFF2-40B4-BE49-F238E27FC236}">
                <a16:creationId xmlns:a16="http://schemas.microsoft.com/office/drawing/2014/main" id="{6BFF7FED-37CC-3FC3-B67C-F90AD3B38381}"/>
              </a:ext>
            </a:extLst>
          </p:cNvPr>
          <p:cNvPicPr>
            <a:picLocks noChangeAspect="1"/>
          </p:cNvPicPr>
          <p:nvPr/>
        </p:nvPicPr>
        <p:blipFill>
          <a:blip r:embed="rId2"/>
          <a:stretch>
            <a:fillRect/>
          </a:stretch>
        </p:blipFill>
        <p:spPr>
          <a:xfrm>
            <a:off x="614538" y="5825772"/>
            <a:ext cx="1028700" cy="647700"/>
          </a:xfrm>
          <a:prstGeom prst="rect">
            <a:avLst/>
          </a:prstGeom>
        </p:spPr>
      </p:pic>
      <p:sp>
        <p:nvSpPr>
          <p:cNvPr id="7" name="TextBox 6">
            <a:extLst>
              <a:ext uri="{FF2B5EF4-FFF2-40B4-BE49-F238E27FC236}">
                <a16:creationId xmlns:a16="http://schemas.microsoft.com/office/drawing/2014/main" id="{544A1BE1-C1DD-480A-1217-268E890C38DD}"/>
              </a:ext>
            </a:extLst>
          </p:cNvPr>
          <p:cNvSpPr txBox="1"/>
          <p:nvPr/>
        </p:nvSpPr>
        <p:spPr>
          <a:xfrm>
            <a:off x="1851378" y="5850419"/>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54BA039B-C436-CEF5-41DF-0888B3D6EE5D}"/>
              </a:ext>
            </a:extLst>
          </p:cNvPr>
          <p:cNvSpPr txBox="1"/>
          <p:nvPr/>
        </p:nvSpPr>
        <p:spPr>
          <a:xfrm>
            <a:off x="1851378" y="6231467"/>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Tree>
    <p:extLst>
      <p:ext uri="{BB962C8B-B14F-4D97-AF65-F5344CB8AC3E}">
        <p14:creationId xmlns:p14="http://schemas.microsoft.com/office/powerpoint/2010/main" val="823122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4361E-61FE-8560-E4A2-6D4F4721240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BBEA68F-ACA5-9FB4-96A1-9D089294A242}"/>
              </a:ext>
            </a:extLst>
          </p:cNvPr>
          <p:cNvSpPr txBox="1"/>
          <p:nvPr/>
        </p:nvSpPr>
        <p:spPr>
          <a:xfrm>
            <a:off x="194407" y="1356240"/>
            <a:ext cx="9754721" cy="4278094"/>
          </a:xfrm>
          <a:prstGeom prst="rect">
            <a:avLst/>
          </a:prstGeom>
          <a:noFill/>
        </p:spPr>
        <p:txBody>
          <a:bodyPr wrap="square" rtlCol="0">
            <a:spAutoFit/>
          </a:bodyPr>
          <a:lstStyle/>
          <a:p>
            <a:r>
              <a:rPr lang="sl-SI" sz="2800" b="1" dirty="0">
                <a:solidFill>
                  <a:srgbClr val="796B3F"/>
                </a:solidFill>
                <a:latin typeface="Open Sans Light" charset="0"/>
                <a:ea typeface="Open Sans Light" charset="0"/>
                <a:cs typeface="Open Sans Light" charset="0"/>
              </a:rPr>
              <a:t>Opredelitev javnega zdravstva</a:t>
            </a:r>
          </a:p>
          <a:p>
            <a:endParaRPr lang="sl-SI" sz="2800" b="1" dirty="0">
              <a:solidFill>
                <a:srgbClr val="796B3F"/>
              </a:solidFill>
              <a:latin typeface="Open Sans Light" charset="0"/>
              <a:ea typeface="Open Sans Light" charset="0"/>
              <a:cs typeface="Open Sans Light" charset="0"/>
            </a:endParaRPr>
          </a:p>
          <a:p>
            <a:r>
              <a:rPr lang="sl-SI" sz="2400" dirty="0">
                <a:solidFill>
                  <a:srgbClr val="796B3F"/>
                </a:solidFill>
                <a:latin typeface="Open Sans Light" charset="0"/>
                <a:ea typeface="Open Sans Light" charset="0"/>
                <a:cs typeface="Open Sans Light" charset="0"/>
              </a:rPr>
              <a:t>Pojem javnega zdravstva v strokovni literaturi nima povsem enotne definicije, saj se uporablja v različnih kontekstih, od pravnega in zdravstveno-ekonomskega do organizacijskega in političnega. </a:t>
            </a:r>
          </a:p>
          <a:p>
            <a:endParaRPr lang="sl-SI" sz="2400" dirty="0">
              <a:solidFill>
                <a:srgbClr val="796B3F"/>
              </a:solidFill>
              <a:latin typeface="Open Sans Light" charset="0"/>
              <a:ea typeface="Open Sans Light" charset="0"/>
              <a:cs typeface="Open Sans Light" charset="0"/>
            </a:endParaRPr>
          </a:p>
          <a:p>
            <a:r>
              <a:rPr lang="sl-SI" sz="2400" dirty="0">
                <a:solidFill>
                  <a:srgbClr val="796B3F"/>
                </a:solidFill>
                <a:latin typeface="Open Sans Light" charset="0"/>
                <a:ea typeface="Open Sans Light" charset="0"/>
                <a:cs typeface="Open Sans Light" charset="0"/>
              </a:rPr>
              <a:t>V primerjalnih analizah zdravstvenih sistemov se uveljavlja razumevanje javnega zdravstva predvsem kot sistema, kjer so zdravstvene storitve financirane iz javnih sredstev, dostopne vsem ljudem pod enakimi pogoji, ne glede na to, kdo jih izvaja, če deluje v okviru javnega sistema in pod javnim nadzorom.</a:t>
            </a:r>
          </a:p>
        </p:txBody>
      </p:sp>
      <p:pic>
        <p:nvPicPr>
          <p:cNvPr id="4" name="Picture 3">
            <a:extLst>
              <a:ext uri="{FF2B5EF4-FFF2-40B4-BE49-F238E27FC236}">
                <a16:creationId xmlns:a16="http://schemas.microsoft.com/office/drawing/2014/main" id="{6B3E5434-8538-B009-947D-184C976E67E4}"/>
              </a:ext>
            </a:extLst>
          </p:cNvPr>
          <p:cNvPicPr>
            <a:picLocks noChangeAspect="1"/>
          </p:cNvPicPr>
          <p:nvPr/>
        </p:nvPicPr>
        <p:blipFill>
          <a:blip r:embed="rId2"/>
          <a:stretch>
            <a:fillRect/>
          </a:stretch>
        </p:blipFill>
        <p:spPr>
          <a:xfrm>
            <a:off x="614538" y="5825772"/>
            <a:ext cx="1028700" cy="647700"/>
          </a:xfrm>
          <a:prstGeom prst="rect">
            <a:avLst/>
          </a:prstGeom>
        </p:spPr>
      </p:pic>
      <p:sp>
        <p:nvSpPr>
          <p:cNvPr id="2" name="TextBox 1">
            <a:extLst>
              <a:ext uri="{FF2B5EF4-FFF2-40B4-BE49-F238E27FC236}">
                <a16:creationId xmlns:a16="http://schemas.microsoft.com/office/drawing/2014/main" id="{D5A893A6-425F-2553-C3B8-9FDBFC4983CE}"/>
              </a:ext>
            </a:extLst>
          </p:cNvPr>
          <p:cNvSpPr txBox="1"/>
          <p:nvPr/>
        </p:nvSpPr>
        <p:spPr>
          <a:xfrm>
            <a:off x="1806222" y="6211229"/>
            <a:ext cx="1884832"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
        <p:nvSpPr>
          <p:cNvPr id="3" name="TextBox 2">
            <a:extLst>
              <a:ext uri="{FF2B5EF4-FFF2-40B4-BE49-F238E27FC236}">
                <a16:creationId xmlns:a16="http://schemas.microsoft.com/office/drawing/2014/main" id="{DEBAD4FB-54D3-9BB9-22FB-549AA754DB0F}"/>
              </a:ext>
            </a:extLst>
          </p:cNvPr>
          <p:cNvSpPr txBox="1"/>
          <p:nvPr/>
        </p:nvSpPr>
        <p:spPr>
          <a:xfrm>
            <a:off x="1806222" y="5854367"/>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43194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A2F89-7036-7076-7F9D-04C62F97BAA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592A78D-BF27-0153-0982-1873B3BF603B}"/>
              </a:ext>
            </a:extLst>
          </p:cNvPr>
          <p:cNvSpPr txBox="1"/>
          <p:nvPr/>
        </p:nvSpPr>
        <p:spPr>
          <a:xfrm>
            <a:off x="756759" y="2821188"/>
            <a:ext cx="8537944" cy="5632311"/>
          </a:xfrm>
          <a:prstGeom prst="rect">
            <a:avLst/>
          </a:prstGeom>
          <a:noFill/>
        </p:spPr>
        <p:txBody>
          <a:bodyPr wrap="square" rtlCol="0">
            <a:spAutoFit/>
          </a:bodyPr>
          <a:lstStyle/>
          <a:p>
            <a:r>
              <a:rPr lang="sl-SI" sz="2800" b="1" dirty="0">
                <a:solidFill>
                  <a:srgbClr val="796B3F"/>
                </a:solidFill>
                <a:latin typeface="Open Sans Light" charset="0"/>
                <a:ea typeface="Open Sans Light" charset="0"/>
                <a:cs typeface="Open Sans Light" charset="0"/>
              </a:rPr>
              <a:t>Trenutni sistem – ključni problem</a:t>
            </a:r>
            <a:br>
              <a:rPr lang="sl-SI" sz="2800" dirty="0">
                <a:solidFill>
                  <a:srgbClr val="796B3F"/>
                </a:solidFill>
                <a:latin typeface="Open Sans Light" charset="0"/>
                <a:ea typeface="Open Sans Light" charset="0"/>
                <a:cs typeface="Open Sans Light" charset="0"/>
              </a:rPr>
            </a:br>
            <a:br>
              <a:rPr lang="sl-SI" sz="28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Zaposleni v javnih zdravstvenih zavodih so plačani predvsem za čas na delovnem mestu</a:t>
            </a:r>
            <a:br>
              <a:rPr lang="sl-SI" sz="2400" dirty="0">
                <a:solidFill>
                  <a:srgbClr val="796B3F"/>
                </a:solidFill>
                <a:latin typeface="Open Sans Light" charset="0"/>
                <a:ea typeface="Open Sans Light" charset="0"/>
                <a:cs typeface="Open Sans Light" charset="0"/>
              </a:rPr>
            </a:br>
            <a:br>
              <a:rPr lang="sl-SI" sz="2400" dirty="0">
                <a:solidFill>
                  <a:srgbClr val="796B3F"/>
                </a:solidFill>
                <a:latin typeface="Open Sans Light" charset="0"/>
                <a:ea typeface="Open Sans Light" charset="0"/>
                <a:cs typeface="Open Sans Light" charset="0"/>
              </a:rPr>
            </a:br>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4000" dirty="0">
              <a:solidFill>
                <a:srgbClr val="796B3F"/>
              </a:solidFill>
              <a:latin typeface="Open Sans Light" charset="0"/>
              <a:ea typeface="Open Sans Light" charset="0"/>
              <a:cs typeface="Open Sans Light" charset="0"/>
            </a:endParaRPr>
          </a:p>
        </p:txBody>
      </p:sp>
      <p:pic>
        <p:nvPicPr>
          <p:cNvPr id="4" name="Picture 3">
            <a:extLst>
              <a:ext uri="{FF2B5EF4-FFF2-40B4-BE49-F238E27FC236}">
                <a16:creationId xmlns:a16="http://schemas.microsoft.com/office/drawing/2014/main" id="{868AB342-F28D-EB4D-7247-DBA7917A3E9B}"/>
              </a:ext>
            </a:extLst>
          </p:cNvPr>
          <p:cNvPicPr>
            <a:picLocks noChangeAspect="1"/>
          </p:cNvPicPr>
          <p:nvPr/>
        </p:nvPicPr>
        <p:blipFill>
          <a:blip r:embed="rId2"/>
          <a:stretch>
            <a:fillRect/>
          </a:stretch>
        </p:blipFill>
        <p:spPr>
          <a:xfrm>
            <a:off x="614538" y="5825772"/>
            <a:ext cx="1028700" cy="647700"/>
          </a:xfrm>
          <a:prstGeom prst="rect">
            <a:avLst/>
          </a:prstGeom>
        </p:spPr>
      </p:pic>
      <p:sp>
        <p:nvSpPr>
          <p:cNvPr id="7" name="TextBox 6">
            <a:extLst>
              <a:ext uri="{FF2B5EF4-FFF2-40B4-BE49-F238E27FC236}">
                <a16:creationId xmlns:a16="http://schemas.microsoft.com/office/drawing/2014/main" id="{834C7AB2-250E-9030-FA9A-1754B10627A2}"/>
              </a:ext>
            </a:extLst>
          </p:cNvPr>
          <p:cNvSpPr txBox="1"/>
          <p:nvPr/>
        </p:nvSpPr>
        <p:spPr>
          <a:xfrm>
            <a:off x="1851378" y="5850419"/>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F3D6FD74-F9D3-19CA-58F9-E2E2F618F11F}"/>
              </a:ext>
            </a:extLst>
          </p:cNvPr>
          <p:cNvSpPr txBox="1"/>
          <p:nvPr/>
        </p:nvSpPr>
        <p:spPr>
          <a:xfrm>
            <a:off x="1993599" y="6258223"/>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Tree>
    <p:extLst>
      <p:ext uri="{BB962C8B-B14F-4D97-AF65-F5344CB8AC3E}">
        <p14:creationId xmlns:p14="http://schemas.microsoft.com/office/powerpoint/2010/main" val="1734272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61B10-9CDA-CAA9-5E0C-CD3673FF1CB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C9292A7-AB95-58CA-A17A-46013AF340E9}"/>
              </a:ext>
            </a:extLst>
          </p:cNvPr>
          <p:cNvSpPr txBox="1"/>
          <p:nvPr/>
        </p:nvSpPr>
        <p:spPr>
          <a:xfrm>
            <a:off x="515684" y="1577513"/>
            <a:ext cx="8537944" cy="3539430"/>
          </a:xfrm>
          <a:prstGeom prst="rect">
            <a:avLst/>
          </a:prstGeom>
          <a:noFill/>
        </p:spPr>
        <p:txBody>
          <a:bodyPr wrap="square" rtlCol="0">
            <a:spAutoFit/>
          </a:bodyPr>
          <a:lstStyle/>
          <a:p>
            <a:r>
              <a:rPr lang="sl-SI" sz="2800" b="1" dirty="0">
                <a:solidFill>
                  <a:srgbClr val="796B3F"/>
                </a:solidFill>
                <a:latin typeface="Open Sans Light" charset="0"/>
                <a:ea typeface="Open Sans Light" charset="0"/>
                <a:cs typeface="Open Sans Light" charset="0"/>
              </a:rPr>
              <a:t>Trenutni sistem – ključni problem</a:t>
            </a:r>
            <a:br>
              <a:rPr lang="sl-SI" sz="2800" dirty="0">
                <a:solidFill>
                  <a:srgbClr val="796B3F"/>
                </a:solidFill>
                <a:latin typeface="Open Sans Light" charset="0"/>
                <a:ea typeface="Open Sans Light" charset="0"/>
                <a:cs typeface="Open Sans Light" charset="0"/>
              </a:rPr>
            </a:br>
            <a:br>
              <a:rPr lang="sl-SI" sz="28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V tem sistemu so določeni normativi – torej, kaj mora nekdo opraviti, da prejme 100 odstotkov plače. </a:t>
            </a:r>
          </a:p>
          <a:p>
            <a:endParaRPr lang="sl-SI" sz="2400" dirty="0">
              <a:solidFill>
                <a:srgbClr val="796B3F"/>
              </a:solidFill>
              <a:latin typeface="Open Sans Light" charset="0"/>
              <a:ea typeface="Open Sans Light" charset="0"/>
              <a:cs typeface="Open Sans Light" charset="0"/>
            </a:endParaRPr>
          </a:p>
          <a:p>
            <a:r>
              <a:rPr lang="sl-SI" sz="2400" dirty="0">
                <a:solidFill>
                  <a:srgbClr val="796B3F"/>
                </a:solidFill>
                <a:latin typeface="Open Sans Light" charset="0"/>
                <a:ea typeface="Open Sans Light" charset="0"/>
                <a:cs typeface="Open Sans Light" charset="0"/>
              </a:rPr>
              <a:t>Ti normativi opredeljujejo minimum. </a:t>
            </a:r>
          </a:p>
          <a:p>
            <a:endParaRPr lang="sl-SI" sz="2400" dirty="0">
              <a:solidFill>
                <a:srgbClr val="796B3F"/>
              </a:solidFill>
              <a:latin typeface="Open Sans Light" charset="0"/>
              <a:ea typeface="Open Sans Light" charset="0"/>
              <a:cs typeface="Open Sans Light" charset="0"/>
            </a:endParaRPr>
          </a:p>
          <a:p>
            <a:r>
              <a:rPr lang="sl-SI" sz="2400" dirty="0">
                <a:solidFill>
                  <a:srgbClr val="796B3F"/>
                </a:solidFill>
                <a:latin typeface="Open Sans Light" charset="0"/>
                <a:ea typeface="Open Sans Light" charset="0"/>
                <a:cs typeface="Open Sans Light" charset="0"/>
              </a:rPr>
              <a:t>Ne opredeljujejo kakovosti. Ne opredeljujejo kompleksnosti. In ne opredeljujejo odgovornosti, ki jo posameznik nosi.</a:t>
            </a:r>
          </a:p>
        </p:txBody>
      </p:sp>
      <p:pic>
        <p:nvPicPr>
          <p:cNvPr id="4" name="Picture 3">
            <a:extLst>
              <a:ext uri="{FF2B5EF4-FFF2-40B4-BE49-F238E27FC236}">
                <a16:creationId xmlns:a16="http://schemas.microsoft.com/office/drawing/2014/main" id="{705FEB68-17DB-6DAD-7495-99F7B99EDD56}"/>
              </a:ext>
            </a:extLst>
          </p:cNvPr>
          <p:cNvPicPr>
            <a:picLocks noChangeAspect="1"/>
          </p:cNvPicPr>
          <p:nvPr/>
        </p:nvPicPr>
        <p:blipFill>
          <a:blip r:embed="rId2"/>
          <a:stretch>
            <a:fillRect/>
          </a:stretch>
        </p:blipFill>
        <p:spPr>
          <a:xfrm>
            <a:off x="614538" y="5825772"/>
            <a:ext cx="1028700" cy="647700"/>
          </a:xfrm>
          <a:prstGeom prst="rect">
            <a:avLst/>
          </a:prstGeom>
        </p:spPr>
      </p:pic>
      <p:sp>
        <p:nvSpPr>
          <p:cNvPr id="7" name="TextBox 6">
            <a:extLst>
              <a:ext uri="{FF2B5EF4-FFF2-40B4-BE49-F238E27FC236}">
                <a16:creationId xmlns:a16="http://schemas.microsoft.com/office/drawing/2014/main" id="{D7D86BB3-5604-A7DF-1DF2-59D117A0D457}"/>
              </a:ext>
            </a:extLst>
          </p:cNvPr>
          <p:cNvSpPr txBox="1"/>
          <p:nvPr/>
        </p:nvSpPr>
        <p:spPr>
          <a:xfrm>
            <a:off x="1851378" y="5850419"/>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96B07E72-282D-38C9-A8C9-8F158864FCCC}"/>
              </a:ext>
            </a:extLst>
          </p:cNvPr>
          <p:cNvSpPr txBox="1"/>
          <p:nvPr/>
        </p:nvSpPr>
        <p:spPr>
          <a:xfrm>
            <a:off x="1993599" y="6258223"/>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Tree>
    <p:extLst>
      <p:ext uri="{BB962C8B-B14F-4D97-AF65-F5344CB8AC3E}">
        <p14:creationId xmlns:p14="http://schemas.microsoft.com/office/powerpoint/2010/main" val="530025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7A282-9BBB-23FA-EAD8-BC0DC95234C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6572811-B7EA-B99F-B237-450A868B1217}"/>
              </a:ext>
            </a:extLst>
          </p:cNvPr>
          <p:cNvSpPr txBox="1"/>
          <p:nvPr/>
        </p:nvSpPr>
        <p:spPr>
          <a:xfrm>
            <a:off x="754581" y="1843950"/>
            <a:ext cx="8537944" cy="3170099"/>
          </a:xfrm>
          <a:prstGeom prst="rect">
            <a:avLst/>
          </a:prstGeom>
          <a:noFill/>
        </p:spPr>
        <p:txBody>
          <a:bodyPr wrap="square" rtlCol="0">
            <a:spAutoFit/>
          </a:bodyPr>
          <a:lstStyle/>
          <a:p>
            <a:r>
              <a:rPr lang="sl-SI" sz="2800" b="1" dirty="0">
                <a:solidFill>
                  <a:srgbClr val="796B3F"/>
                </a:solidFill>
                <a:latin typeface="Open Sans Light" charset="0"/>
                <a:ea typeface="Open Sans Light" charset="0"/>
                <a:cs typeface="Open Sans Light" charset="0"/>
              </a:rPr>
              <a:t>Trenutni sistem – ključni problem</a:t>
            </a:r>
            <a:br>
              <a:rPr lang="sl-SI" sz="2800" dirty="0">
                <a:solidFill>
                  <a:srgbClr val="796B3F"/>
                </a:solidFill>
                <a:latin typeface="Open Sans Light" charset="0"/>
                <a:ea typeface="Open Sans Light" charset="0"/>
                <a:cs typeface="Open Sans Light" charset="0"/>
              </a:rPr>
            </a:br>
            <a:br>
              <a:rPr lang="sl-SI" sz="28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Posledica je, da so razlike v zahtevnosti dela, v odgovornosti, v obsegu in kakovosti dela slabo prepoznane ali sploh ne ovrednotene. </a:t>
            </a:r>
          </a:p>
          <a:p>
            <a:endParaRPr lang="sl-SI" sz="2400" dirty="0">
              <a:solidFill>
                <a:srgbClr val="796B3F"/>
              </a:solidFill>
              <a:latin typeface="Open Sans Light" charset="0"/>
              <a:ea typeface="Open Sans Light" charset="0"/>
              <a:cs typeface="Open Sans Light" charset="0"/>
            </a:endParaRPr>
          </a:p>
          <a:p>
            <a:r>
              <a:rPr lang="sl-SI" sz="2400" b="1" dirty="0">
                <a:solidFill>
                  <a:srgbClr val="796B3F"/>
                </a:solidFill>
                <a:latin typeface="Open Sans Light" charset="0"/>
                <a:ea typeface="Open Sans Light" charset="0"/>
                <a:cs typeface="Open Sans Light" charset="0"/>
              </a:rPr>
              <a:t>Sistem s tem ne nagrajuje odličnosti, temveč enakost v minimumu. </a:t>
            </a:r>
          </a:p>
        </p:txBody>
      </p:sp>
      <p:pic>
        <p:nvPicPr>
          <p:cNvPr id="4" name="Picture 3">
            <a:extLst>
              <a:ext uri="{FF2B5EF4-FFF2-40B4-BE49-F238E27FC236}">
                <a16:creationId xmlns:a16="http://schemas.microsoft.com/office/drawing/2014/main" id="{D6C8D435-6720-6E75-A2F9-2073F8BCCFD0}"/>
              </a:ext>
            </a:extLst>
          </p:cNvPr>
          <p:cNvPicPr>
            <a:picLocks noChangeAspect="1"/>
          </p:cNvPicPr>
          <p:nvPr/>
        </p:nvPicPr>
        <p:blipFill>
          <a:blip r:embed="rId2"/>
          <a:stretch>
            <a:fillRect/>
          </a:stretch>
        </p:blipFill>
        <p:spPr>
          <a:xfrm>
            <a:off x="614538" y="5825772"/>
            <a:ext cx="1028700" cy="647700"/>
          </a:xfrm>
          <a:prstGeom prst="rect">
            <a:avLst/>
          </a:prstGeom>
        </p:spPr>
      </p:pic>
      <p:sp>
        <p:nvSpPr>
          <p:cNvPr id="7" name="TextBox 6">
            <a:extLst>
              <a:ext uri="{FF2B5EF4-FFF2-40B4-BE49-F238E27FC236}">
                <a16:creationId xmlns:a16="http://schemas.microsoft.com/office/drawing/2014/main" id="{D654F88C-CD8E-B083-AC69-B1FA0EF3C970}"/>
              </a:ext>
            </a:extLst>
          </p:cNvPr>
          <p:cNvSpPr txBox="1"/>
          <p:nvPr/>
        </p:nvSpPr>
        <p:spPr>
          <a:xfrm>
            <a:off x="1851378" y="5850419"/>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F6044EBA-5086-DBA5-8684-E8FB193C86B9}"/>
              </a:ext>
            </a:extLst>
          </p:cNvPr>
          <p:cNvSpPr txBox="1"/>
          <p:nvPr/>
        </p:nvSpPr>
        <p:spPr>
          <a:xfrm>
            <a:off x="1993599" y="6258223"/>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Tree>
    <p:extLst>
      <p:ext uri="{BB962C8B-B14F-4D97-AF65-F5344CB8AC3E}">
        <p14:creationId xmlns:p14="http://schemas.microsoft.com/office/powerpoint/2010/main" val="170258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7B207-E6F2-61F1-31A5-99DC1FA83351}"/>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2AFA7C8-5505-5A0D-67AF-54D43996B133}"/>
              </a:ext>
            </a:extLst>
          </p:cNvPr>
          <p:cNvSpPr txBox="1"/>
          <p:nvPr/>
        </p:nvSpPr>
        <p:spPr>
          <a:xfrm>
            <a:off x="614538" y="2112972"/>
            <a:ext cx="9048446" cy="3170099"/>
          </a:xfrm>
          <a:prstGeom prst="rect">
            <a:avLst/>
          </a:prstGeom>
          <a:noFill/>
        </p:spPr>
        <p:txBody>
          <a:bodyPr wrap="square" rtlCol="0">
            <a:spAutoFit/>
          </a:bodyPr>
          <a:lstStyle/>
          <a:p>
            <a:r>
              <a:rPr lang="sl-SI" sz="2800" b="1" dirty="0">
                <a:solidFill>
                  <a:srgbClr val="796B3F"/>
                </a:solidFill>
                <a:latin typeface="Open Sans Light" charset="0"/>
                <a:ea typeface="Open Sans Light" charset="0"/>
                <a:cs typeface="Open Sans Light" charset="0"/>
              </a:rPr>
              <a:t>Trenutni sistem – ključni problem</a:t>
            </a:r>
            <a:br>
              <a:rPr lang="sl-SI" sz="2800" dirty="0">
                <a:solidFill>
                  <a:srgbClr val="796B3F"/>
                </a:solidFill>
                <a:latin typeface="Open Sans Light" charset="0"/>
                <a:ea typeface="Open Sans Light" charset="0"/>
                <a:cs typeface="Open Sans Light" charset="0"/>
              </a:rPr>
            </a:br>
            <a:br>
              <a:rPr lang="sl-SI" sz="28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Posebej pomembno je razumeti vpliv normativov na produktivnost. Ko je normativ dosežen, v sistemu praviloma ni jasne in predvidljive spodbude za dodatno delo. </a:t>
            </a:r>
          </a:p>
          <a:p>
            <a:endParaRPr lang="sl-SI" sz="2400" dirty="0">
              <a:solidFill>
                <a:srgbClr val="796B3F"/>
              </a:solidFill>
              <a:latin typeface="Open Sans Light" charset="0"/>
              <a:ea typeface="Open Sans Light" charset="0"/>
              <a:cs typeface="Open Sans Light" charset="0"/>
            </a:endParaRPr>
          </a:p>
          <a:p>
            <a:r>
              <a:rPr lang="sl-SI" sz="2400" dirty="0">
                <a:solidFill>
                  <a:srgbClr val="796B3F"/>
                </a:solidFill>
                <a:latin typeface="Open Sans Light" charset="0"/>
                <a:ea typeface="Open Sans Light" charset="0"/>
                <a:cs typeface="Open Sans Light" charset="0"/>
              </a:rPr>
              <a:t>Dodatni napor pogosto pomeni več odgovornosti in več tveganja, ne pa tudi sorazmernega priznanja.</a:t>
            </a:r>
          </a:p>
        </p:txBody>
      </p:sp>
      <p:pic>
        <p:nvPicPr>
          <p:cNvPr id="4" name="Picture 3">
            <a:extLst>
              <a:ext uri="{FF2B5EF4-FFF2-40B4-BE49-F238E27FC236}">
                <a16:creationId xmlns:a16="http://schemas.microsoft.com/office/drawing/2014/main" id="{930C136A-79FF-AF02-62A9-629388E58C5E}"/>
              </a:ext>
            </a:extLst>
          </p:cNvPr>
          <p:cNvPicPr>
            <a:picLocks noChangeAspect="1"/>
          </p:cNvPicPr>
          <p:nvPr/>
        </p:nvPicPr>
        <p:blipFill>
          <a:blip r:embed="rId2"/>
          <a:stretch>
            <a:fillRect/>
          </a:stretch>
        </p:blipFill>
        <p:spPr>
          <a:xfrm>
            <a:off x="614538" y="5825772"/>
            <a:ext cx="1028700" cy="647700"/>
          </a:xfrm>
          <a:prstGeom prst="rect">
            <a:avLst/>
          </a:prstGeom>
        </p:spPr>
      </p:pic>
      <p:sp>
        <p:nvSpPr>
          <p:cNvPr id="7" name="TextBox 6">
            <a:extLst>
              <a:ext uri="{FF2B5EF4-FFF2-40B4-BE49-F238E27FC236}">
                <a16:creationId xmlns:a16="http://schemas.microsoft.com/office/drawing/2014/main" id="{B1831545-AAC5-0CAE-C685-EF0C6FB1DD71}"/>
              </a:ext>
            </a:extLst>
          </p:cNvPr>
          <p:cNvSpPr txBox="1"/>
          <p:nvPr/>
        </p:nvSpPr>
        <p:spPr>
          <a:xfrm>
            <a:off x="1851378" y="5850419"/>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5EA26AE8-C8D3-9AC2-C7F2-2706B6C83FD5}"/>
              </a:ext>
            </a:extLst>
          </p:cNvPr>
          <p:cNvSpPr txBox="1"/>
          <p:nvPr/>
        </p:nvSpPr>
        <p:spPr>
          <a:xfrm>
            <a:off x="1993599" y="6258223"/>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Tree>
    <p:extLst>
      <p:ext uri="{BB962C8B-B14F-4D97-AF65-F5344CB8AC3E}">
        <p14:creationId xmlns:p14="http://schemas.microsoft.com/office/powerpoint/2010/main" val="2193726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37802-BA1B-234C-FDF1-DFA235A506C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569243D-3101-6579-37B1-8AAE16332C64}"/>
              </a:ext>
            </a:extLst>
          </p:cNvPr>
          <p:cNvSpPr txBox="1"/>
          <p:nvPr/>
        </p:nvSpPr>
        <p:spPr>
          <a:xfrm>
            <a:off x="614538" y="2112972"/>
            <a:ext cx="9048446" cy="2800767"/>
          </a:xfrm>
          <a:prstGeom prst="rect">
            <a:avLst/>
          </a:prstGeom>
          <a:noFill/>
        </p:spPr>
        <p:txBody>
          <a:bodyPr wrap="square" rtlCol="0">
            <a:spAutoFit/>
          </a:bodyPr>
          <a:lstStyle/>
          <a:p>
            <a:r>
              <a:rPr lang="sl-SI" sz="2800" b="1" dirty="0">
                <a:solidFill>
                  <a:srgbClr val="796B3F"/>
                </a:solidFill>
                <a:latin typeface="Open Sans Light" charset="0"/>
                <a:ea typeface="Open Sans Light" charset="0"/>
                <a:cs typeface="Open Sans Light" charset="0"/>
              </a:rPr>
              <a:t>Trenutni sistem – ključni problem</a:t>
            </a:r>
            <a:br>
              <a:rPr lang="sl-SI" sz="2800" dirty="0">
                <a:solidFill>
                  <a:srgbClr val="796B3F"/>
                </a:solidFill>
                <a:latin typeface="Open Sans Light" charset="0"/>
                <a:ea typeface="Open Sans Light" charset="0"/>
                <a:cs typeface="Open Sans Light" charset="0"/>
              </a:rPr>
            </a:br>
            <a:br>
              <a:rPr lang="sl-SI" sz="28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In to ima zelo konkretne posledice: </a:t>
            </a:r>
          </a:p>
          <a:p>
            <a:pPr marL="342900" indent="-342900">
              <a:buFontTx/>
              <a:buChar char="-"/>
            </a:pPr>
            <a:r>
              <a:rPr lang="sl-SI" sz="2400" dirty="0" err="1">
                <a:solidFill>
                  <a:srgbClr val="796B3F"/>
                </a:solidFill>
                <a:latin typeface="Open Sans Light" charset="0"/>
                <a:ea typeface="Open Sans Light" charset="0"/>
                <a:cs typeface="Open Sans Light" charset="0"/>
              </a:rPr>
              <a:t>demotivacijo</a:t>
            </a:r>
            <a:r>
              <a:rPr lang="sl-SI" sz="2400" dirty="0">
                <a:solidFill>
                  <a:srgbClr val="796B3F"/>
                </a:solidFill>
                <a:latin typeface="Open Sans Light" charset="0"/>
                <a:ea typeface="Open Sans Light" charset="0"/>
                <a:cs typeface="Open Sans Light" charset="0"/>
              </a:rPr>
              <a:t> najbolj zavzetih, </a:t>
            </a:r>
          </a:p>
          <a:p>
            <a:pPr marL="342900" indent="-342900">
              <a:buFontTx/>
              <a:buChar char="-"/>
            </a:pPr>
            <a:r>
              <a:rPr lang="sl-SI" sz="2400" dirty="0">
                <a:solidFill>
                  <a:srgbClr val="796B3F"/>
                </a:solidFill>
                <a:latin typeface="Open Sans Light" charset="0"/>
                <a:ea typeface="Open Sans Light" charset="0"/>
                <a:cs typeface="Open Sans Light" charset="0"/>
              </a:rPr>
              <a:t>odhode kadrov ter </a:t>
            </a:r>
          </a:p>
          <a:p>
            <a:pPr marL="342900" indent="-342900">
              <a:buFontTx/>
              <a:buChar char="-"/>
            </a:pPr>
            <a:r>
              <a:rPr lang="sl-SI" sz="2400" dirty="0">
                <a:solidFill>
                  <a:srgbClr val="796B3F"/>
                </a:solidFill>
                <a:latin typeface="Open Sans Light" charset="0"/>
                <a:ea typeface="Open Sans Light" charset="0"/>
                <a:cs typeface="Open Sans Light" charset="0"/>
              </a:rPr>
              <a:t>dolgoročno slabšanje dostopnosti in kakovosti zdravstvenih storitev</a:t>
            </a:r>
          </a:p>
        </p:txBody>
      </p:sp>
      <p:pic>
        <p:nvPicPr>
          <p:cNvPr id="4" name="Picture 3">
            <a:extLst>
              <a:ext uri="{FF2B5EF4-FFF2-40B4-BE49-F238E27FC236}">
                <a16:creationId xmlns:a16="http://schemas.microsoft.com/office/drawing/2014/main" id="{6539574F-47DF-30AA-3941-3DC8EF943CF4}"/>
              </a:ext>
            </a:extLst>
          </p:cNvPr>
          <p:cNvPicPr>
            <a:picLocks noChangeAspect="1"/>
          </p:cNvPicPr>
          <p:nvPr/>
        </p:nvPicPr>
        <p:blipFill>
          <a:blip r:embed="rId2"/>
          <a:stretch>
            <a:fillRect/>
          </a:stretch>
        </p:blipFill>
        <p:spPr>
          <a:xfrm>
            <a:off x="614538" y="5825772"/>
            <a:ext cx="1028700" cy="647700"/>
          </a:xfrm>
          <a:prstGeom prst="rect">
            <a:avLst/>
          </a:prstGeom>
        </p:spPr>
      </p:pic>
      <p:sp>
        <p:nvSpPr>
          <p:cNvPr id="7" name="TextBox 6">
            <a:extLst>
              <a:ext uri="{FF2B5EF4-FFF2-40B4-BE49-F238E27FC236}">
                <a16:creationId xmlns:a16="http://schemas.microsoft.com/office/drawing/2014/main" id="{AB033050-2AC0-A6EB-AB15-7566D4813051}"/>
              </a:ext>
            </a:extLst>
          </p:cNvPr>
          <p:cNvSpPr txBox="1"/>
          <p:nvPr/>
        </p:nvSpPr>
        <p:spPr>
          <a:xfrm>
            <a:off x="1851378" y="5850419"/>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CAAD2096-8942-A6FB-B8F2-AE72BE52910D}"/>
              </a:ext>
            </a:extLst>
          </p:cNvPr>
          <p:cNvSpPr txBox="1"/>
          <p:nvPr/>
        </p:nvSpPr>
        <p:spPr>
          <a:xfrm>
            <a:off x="1993599" y="6258223"/>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Tree>
    <p:extLst>
      <p:ext uri="{BB962C8B-B14F-4D97-AF65-F5344CB8AC3E}">
        <p14:creationId xmlns:p14="http://schemas.microsoft.com/office/powerpoint/2010/main" val="945687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CFA81-229D-8A65-6E40-CB8213DE971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CFB846D-9548-2C67-B875-804E53B385D5}"/>
              </a:ext>
            </a:extLst>
          </p:cNvPr>
          <p:cNvSpPr txBox="1"/>
          <p:nvPr/>
        </p:nvSpPr>
        <p:spPr>
          <a:xfrm>
            <a:off x="614537" y="820122"/>
            <a:ext cx="9674521" cy="4585871"/>
          </a:xfrm>
          <a:prstGeom prst="rect">
            <a:avLst/>
          </a:prstGeom>
          <a:noFill/>
        </p:spPr>
        <p:txBody>
          <a:bodyPr wrap="square" rtlCol="0">
            <a:spAutoFit/>
          </a:bodyPr>
          <a:lstStyle/>
          <a:p>
            <a:r>
              <a:rPr lang="sl-SI" sz="2800" b="1" dirty="0">
                <a:solidFill>
                  <a:srgbClr val="796B3F"/>
                </a:solidFill>
                <a:latin typeface="Open Sans Light" charset="0"/>
                <a:ea typeface="Open Sans Light" charset="0"/>
                <a:cs typeface="Open Sans Light" charset="0"/>
              </a:rPr>
              <a:t>Pomembno dejstvo znotraj istega sistema</a:t>
            </a:r>
            <a:br>
              <a:rPr lang="sl-SI" sz="2800" dirty="0">
                <a:solidFill>
                  <a:srgbClr val="796B3F"/>
                </a:solidFill>
                <a:latin typeface="Open Sans Light" charset="0"/>
                <a:ea typeface="Open Sans Light" charset="0"/>
                <a:cs typeface="Open Sans Light" charset="0"/>
              </a:rPr>
            </a:br>
            <a:br>
              <a:rPr lang="sl-SI" sz="2800" dirty="0">
                <a:solidFill>
                  <a:srgbClr val="796B3F"/>
                </a:solidFill>
                <a:latin typeface="Open Sans Light" charset="0"/>
                <a:ea typeface="Open Sans Light" charset="0"/>
                <a:cs typeface="Open Sans Light" charset="0"/>
              </a:rPr>
            </a:br>
            <a:r>
              <a:rPr lang="sl-SI" sz="2800" dirty="0">
                <a:solidFill>
                  <a:srgbClr val="796B3F"/>
                </a:solidFill>
                <a:latin typeface="Open Sans Light" charset="0"/>
                <a:ea typeface="Open Sans Light" charset="0"/>
                <a:cs typeface="Open Sans Light" charset="0"/>
              </a:rPr>
              <a:t>- koncesionarji so del javnega zdravstvenega sistema</a:t>
            </a:r>
            <a:br>
              <a:rPr lang="sl-SI" sz="2800" dirty="0">
                <a:solidFill>
                  <a:srgbClr val="796B3F"/>
                </a:solidFill>
                <a:latin typeface="Open Sans Light" charset="0"/>
                <a:ea typeface="Open Sans Light" charset="0"/>
                <a:cs typeface="Open Sans Light" charset="0"/>
              </a:rPr>
            </a:br>
            <a:br>
              <a:rPr lang="sl-SI" sz="28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Opravljajo storitve iz obveznega zdravstvenega zavarovanja vendar pri poslovanju:</a:t>
            </a: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  niso vezani na Zakon o zavodih,</a:t>
            </a: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  niso vezani na enotni plačni sistem,</a:t>
            </a:r>
            <a:br>
              <a:rPr lang="sl-SI" sz="2400" dirty="0">
                <a:solidFill>
                  <a:srgbClr val="796B3F"/>
                </a:solidFill>
                <a:latin typeface="Open Sans Light" charset="0"/>
                <a:ea typeface="Open Sans Light" charset="0"/>
                <a:cs typeface="Open Sans Light" charset="0"/>
              </a:rPr>
            </a:br>
            <a:br>
              <a:rPr lang="sl-SI" sz="2800" dirty="0">
                <a:solidFill>
                  <a:srgbClr val="796B3F"/>
                </a:solidFill>
                <a:latin typeface="Open Sans Light" charset="0"/>
                <a:ea typeface="Open Sans Light" charset="0"/>
                <a:cs typeface="Open Sans Light" charset="0"/>
              </a:rPr>
            </a:br>
            <a:r>
              <a:rPr lang="sl-SI" sz="2800" b="1" dirty="0">
                <a:solidFill>
                  <a:srgbClr val="796B3F"/>
                </a:solidFill>
                <a:latin typeface="Open Sans Light" charset="0"/>
                <a:ea typeface="Open Sans Light" charset="0"/>
                <a:cs typeface="Open Sans Light" charset="0"/>
              </a:rPr>
              <a:t>tako imajo bistveno večjo fleksibilnost pri funkcioniranju, plačah in nagradah</a:t>
            </a:r>
            <a:endParaRPr lang="sl-SI" sz="4000" b="1" dirty="0">
              <a:solidFill>
                <a:srgbClr val="796B3F"/>
              </a:solidFill>
              <a:latin typeface="Open Sans Light" charset="0"/>
              <a:ea typeface="Open Sans Light" charset="0"/>
              <a:cs typeface="Open Sans Light" charset="0"/>
            </a:endParaRPr>
          </a:p>
        </p:txBody>
      </p:sp>
      <p:pic>
        <p:nvPicPr>
          <p:cNvPr id="4" name="Picture 3">
            <a:extLst>
              <a:ext uri="{FF2B5EF4-FFF2-40B4-BE49-F238E27FC236}">
                <a16:creationId xmlns:a16="http://schemas.microsoft.com/office/drawing/2014/main" id="{CD881795-BCED-5227-7A27-F8C3F615777D}"/>
              </a:ext>
            </a:extLst>
          </p:cNvPr>
          <p:cNvPicPr>
            <a:picLocks noChangeAspect="1"/>
          </p:cNvPicPr>
          <p:nvPr/>
        </p:nvPicPr>
        <p:blipFill>
          <a:blip r:embed="rId2"/>
          <a:stretch>
            <a:fillRect/>
          </a:stretch>
        </p:blipFill>
        <p:spPr>
          <a:xfrm>
            <a:off x="614538" y="5825772"/>
            <a:ext cx="1028700" cy="647700"/>
          </a:xfrm>
          <a:prstGeom prst="rect">
            <a:avLst/>
          </a:prstGeom>
        </p:spPr>
      </p:pic>
      <p:sp>
        <p:nvSpPr>
          <p:cNvPr id="7" name="TextBox 6">
            <a:extLst>
              <a:ext uri="{FF2B5EF4-FFF2-40B4-BE49-F238E27FC236}">
                <a16:creationId xmlns:a16="http://schemas.microsoft.com/office/drawing/2014/main" id="{C5954174-C8FB-A5F2-9124-B9706A79DAB1}"/>
              </a:ext>
            </a:extLst>
          </p:cNvPr>
          <p:cNvSpPr txBox="1"/>
          <p:nvPr/>
        </p:nvSpPr>
        <p:spPr>
          <a:xfrm>
            <a:off x="1851378" y="5850419"/>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7AD208CD-3C39-656D-1F4F-B4441C74BA36}"/>
              </a:ext>
            </a:extLst>
          </p:cNvPr>
          <p:cNvSpPr txBox="1"/>
          <p:nvPr/>
        </p:nvSpPr>
        <p:spPr>
          <a:xfrm>
            <a:off x="1993599" y="6258223"/>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Tree>
    <p:extLst>
      <p:ext uri="{BB962C8B-B14F-4D97-AF65-F5344CB8AC3E}">
        <p14:creationId xmlns:p14="http://schemas.microsoft.com/office/powerpoint/2010/main" val="3266645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A730F-8366-6017-2A25-7D52B2B64331}"/>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9E7C17C-FFF0-28FB-2C29-FCF0ADC4C118}"/>
              </a:ext>
            </a:extLst>
          </p:cNvPr>
          <p:cNvSpPr txBox="1"/>
          <p:nvPr/>
        </p:nvSpPr>
        <p:spPr>
          <a:xfrm>
            <a:off x="614538" y="1424567"/>
            <a:ext cx="9946326" cy="4401205"/>
          </a:xfrm>
          <a:prstGeom prst="rect">
            <a:avLst/>
          </a:prstGeom>
          <a:noFill/>
        </p:spPr>
        <p:txBody>
          <a:bodyPr wrap="square" rtlCol="0">
            <a:spAutoFit/>
          </a:bodyPr>
          <a:lstStyle/>
          <a:p>
            <a:r>
              <a:rPr lang="sl-SI" sz="2800" b="1" dirty="0">
                <a:solidFill>
                  <a:srgbClr val="796B3F"/>
                </a:solidFill>
                <a:latin typeface="Open Sans Light" charset="0"/>
                <a:ea typeface="Open Sans Light" charset="0"/>
                <a:cs typeface="Open Sans Light" charset="0"/>
              </a:rPr>
              <a:t>Javni zdravstveni zavodi:</a:t>
            </a:r>
            <a:br>
              <a:rPr lang="sl-SI" sz="2800" dirty="0">
                <a:solidFill>
                  <a:srgbClr val="796B3F"/>
                </a:solidFill>
                <a:latin typeface="Open Sans Light" charset="0"/>
                <a:ea typeface="Open Sans Light" charset="0"/>
                <a:cs typeface="Open Sans Light" charset="0"/>
              </a:rPr>
            </a:br>
            <a:r>
              <a:rPr lang="sl-SI" sz="2800" dirty="0">
                <a:solidFill>
                  <a:srgbClr val="796B3F"/>
                </a:solidFill>
                <a:latin typeface="Open Sans Light" charset="0"/>
                <a:ea typeface="Open Sans Light" charset="0"/>
                <a:cs typeface="Open Sans Light" charset="0"/>
              </a:rPr>
              <a:t>-  delujejo v strogo reguliranem okviru,</a:t>
            </a:r>
            <a:br>
              <a:rPr lang="sl-SI" sz="2800" dirty="0">
                <a:solidFill>
                  <a:srgbClr val="796B3F"/>
                </a:solidFill>
                <a:latin typeface="Open Sans Light" charset="0"/>
                <a:ea typeface="Open Sans Light" charset="0"/>
                <a:cs typeface="Open Sans Light" charset="0"/>
              </a:rPr>
            </a:br>
            <a:r>
              <a:rPr lang="sl-SI" sz="2800" dirty="0">
                <a:solidFill>
                  <a:srgbClr val="796B3F"/>
                </a:solidFill>
                <a:latin typeface="Open Sans Light" charset="0"/>
                <a:ea typeface="Open Sans Light" charset="0"/>
                <a:cs typeface="Open Sans Light" charset="0"/>
              </a:rPr>
              <a:t>-  težko nagrajujejo nadpovprečno delo,</a:t>
            </a:r>
            <a:br>
              <a:rPr lang="sl-SI" sz="2800" dirty="0">
                <a:solidFill>
                  <a:srgbClr val="796B3F"/>
                </a:solidFill>
                <a:latin typeface="Open Sans Light" charset="0"/>
                <a:ea typeface="Open Sans Light" charset="0"/>
                <a:cs typeface="Open Sans Light" charset="0"/>
              </a:rPr>
            </a:br>
            <a:r>
              <a:rPr lang="sl-SI" sz="2800" dirty="0">
                <a:solidFill>
                  <a:srgbClr val="796B3F"/>
                </a:solidFill>
                <a:latin typeface="Open Sans Light" charset="0"/>
                <a:ea typeface="Open Sans Light" charset="0"/>
                <a:cs typeface="Open Sans Light" charset="0"/>
              </a:rPr>
              <a:t>-  izgubljajo najboljše strokovnjake</a:t>
            </a:r>
            <a:br>
              <a:rPr lang="sl-SI" sz="2800" dirty="0">
                <a:solidFill>
                  <a:srgbClr val="796B3F"/>
                </a:solidFill>
                <a:latin typeface="Open Sans Light" charset="0"/>
                <a:ea typeface="Open Sans Light" charset="0"/>
                <a:cs typeface="Open Sans Light" charset="0"/>
              </a:rPr>
            </a:br>
            <a:br>
              <a:rPr lang="sl-SI" sz="2800" dirty="0">
                <a:solidFill>
                  <a:srgbClr val="796B3F"/>
                </a:solidFill>
                <a:latin typeface="Open Sans Light" charset="0"/>
                <a:ea typeface="Open Sans Light" charset="0"/>
                <a:cs typeface="Open Sans Light" charset="0"/>
              </a:rPr>
            </a:br>
            <a:r>
              <a:rPr lang="sl-SI" sz="2800" b="1" dirty="0">
                <a:solidFill>
                  <a:srgbClr val="796B3F"/>
                </a:solidFill>
                <a:latin typeface="Open Sans Light" charset="0"/>
                <a:ea typeface="Open Sans Light" charset="0"/>
                <a:cs typeface="Open Sans Light" charset="0"/>
              </a:rPr>
              <a:t>Koncesionarji:</a:t>
            </a:r>
            <a:br>
              <a:rPr lang="sl-SI" sz="2800" dirty="0">
                <a:solidFill>
                  <a:srgbClr val="796B3F"/>
                </a:solidFill>
                <a:latin typeface="Open Sans Light" charset="0"/>
                <a:ea typeface="Open Sans Light" charset="0"/>
                <a:cs typeface="Open Sans Light" charset="0"/>
              </a:rPr>
            </a:br>
            <a:r>
              <a:rPr lang="sl-SI" sz="2800" dirty="0">
                <a:solidFill>
                  <a:srgbClr val="796B3F"/>
                </a:solidFill>
                <a:latin typeface="Open Sans Light" charset="0"/>
                <a:ea typeface="Open Sans Light" charset="0"/>
                <a:cs typeface="Open Sans Light" charset="0"/>
              </a:rPr>
              <a:t>-  lahko neposredno nagradijo učinkovitost in kakovost,</a:t>
            </a:r>
            <a:br>
              <a:rPr lang="sl-SI" sz="2800" dirty="0">
                <a:solidFill>
                  <a:srgbClr val="796B3F"/>
                </a:solidFill>
                <a:latin typeface="Open Sans Light" charset="0"/>
                <a:ea typeface="Open Sans Light" charset="0"/>
                <a:cs typeface="Open Sans Light" charset="0"/>
              </a:rPr>
            </a:br>
            <a:r>
              <a:rPr lang="sl-SI" sz="2800" dirty="0">
                <a:solidFill>
                  <a:srgbClr val="796B3F"/>
                </a:solidFill>
                <a:latin typeface="Open Sans Light" charset="0"/>
                <a:ea typeface="Open Sans Light" charset="0"/>
                <a:cs typeface="Open Sans Light" charset="0"/>
              </a:rPr>
              <a:t>-  ostajajo kadrovsko konkurenčnejši</a:t>
            </a:r>
            <a:br>
              <a:rPr lang="sl-SI" sz="2800" dirty="0">
                <a:solidFill>
                  <a:srgbClr val="796B3F"/>
                </a:solidFill>
                <a:latin typeface="Open Sans Light" charset="0"/>
                <a:ea typeface="Open Sans Light" charset="0"/>
                <a:cs typeface="Open Sans Light" charset="0"/>
              </a:rPr>
            </a:br>
            <a:br>
              <a:rPr lang="sl-SI" sz="2800" dirty="0">
                <a:solidFill>
                  <a:srgbClr val="796B3F"/>
                </a:solidFill>
                <a:latin typeface="Open Sans Light" charset="0"/>
                <a:ea typeface="Open Sans Light" charset="0"/>
                <a:cs typeface="Open Sans Light" charset="0"/>
              </a:rPr>
            </a:br>
            <a:endParaRPr lang="sl-SI" sz="2800" b="1" dirty="0">
              <a:solidFill>
                <a:srgbClr val="796B3F"/>
              </a:solidFill>
              <a:latin typeface="Open Sans Light" charset="0"/>
              <a:ea typeface="Open Sans Light" charset="0"/>
              <a:cs typeface="Open Sans Light" charset="0"/>
            </a:endParaRPr>
          </a:p>
        </p:txBody>
      </p:sp>
      <p:pic>
        <p:nvPicPr>
          <p:cNvPr id="4" name="Picture 3">
            <a:extLst>
              <a:ext uri="{FF2B5EF4-FFF2-40B4-BE49-F238E27FC236}">
                <a16:creationId xmlns:a16="http://schemas.microsoft.com/office/drawing/2014/main" id="{59FFE0E1-8029-6328-BCB7-131FA3F22CAD}"/>
              </a:ext>
            </a:extLst>
          </p:cNvPr>
          <p:cNvPicPr>
            <a:picLocks noChangeAspect="1"/>
          </p:cNvPicPr>
          <p:nvPr/>
        </p:nvPicPr>
        <p:blipFill>
          <a:blip r:embed="rId2"/>
          <a:stretch>
            <a:fillRect/>
          </a:stretch>
        </p:blipFill>
        <p:spPr>
          <a:xfrm>
            <a:off x="614538" y="5825772"/>
            <a:ext cx="1028700" cy="647700"/>
          </a:xfrm>
          <a:prstGeom prst="rect">
            <a:avLst/>
          </a:prstGeom>
        </p:spPr>
      </p:pic>
      <p:sp>
        <p:nvSpPr>
          <p:cNvPr id="7" name="TextBox 6">
            <a:extLst>
              <a:ext uri="{FF2B5EF4-FFF2-40B4-BE49-F238E27FC236}">
                <a16:creationId xmlns:a16="http://schemas.microsoft.com/office/drawing/2014/main" id="{4B2E0077-0297-4118-C95B-213B2DCEEB68}"/>
              </a:ext>
            </a:extLst>
          </p:cNvPr>
          <p:cNvSpPr txBox="1"/>
          <p:nvPr/>
        </p:nvSpPr>
        <p:spPr>
          <a:xfrm>
            <a:off x="1851378" y="5850419"/>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99AAAF1F-C9E8-DA57-CCDC-CD108A5A7A8F}"/>
              </a:ext>
            </a:extLst>
          </p:cNvPr>
          <p:cNvSpPr txBox="1"/>
          <p:nvPr/>
        </p:nvSpPr>
        <p:spPr>
          <a:xfrm>
            <a:off x="1993599" y="6258223"/>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Tree>
    <p:extLst>
      <p:ext uri="{BB962C8B-B14F-4D97-AF65-F5344CB8AC3E}">
        <p14:creationId xmlns:p14="http://schemas.microsoft.com/office/powerpoint/2010/main" val="3588201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11873-AFA5-665A-3468-F7EA3A79A87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5905B8F-454C-780F-DFCD-898F6FEB9C84}"/>
              </a:ext>
            </a:extLst>
          </p:cNvPr>
          <p:cNvSpPr txBox="1"/>
          <p:nvPr/>
        </p:nvSpPr>
        <p:spPr>
          <a:xfrm>
            <a:off x="534337" y="794395"/>
            <a:ext cx="10026569" cy="4647426"/>
          </a:xfrm>
          <a:prstGeom prst="rect">
            <a:avLst/>
          </a:prstGeom>
          <a:noFill/>
        </p:spPr>
        <p:txBody>
          <a:bodyPr wrap="square" rtlCol="0">
            <a:spAutoFit/>
          </a:bodyPr>
          <a:lstStyle/>
          <a:p>
            <a:r>
              <a:rPr lang="sl-SI" sz="2800" b="1" dirty="0">
                <a:solidFill>
                  <a:srgbClr val="796B3F"/>
                </a:solidFill>
                <a:latin typeface="Open Sans Light" charset="0"/>
                <a:ea typeface="Open Sans Light" charset="0"/>
                <a:cs typeface="Open Sans Light" charset="0"/>
              </a:rPr>
              <a:t>Kaj je mogoče narediti že danes (brez spremembe zakonov)</a:t>
            </a:r>
            <a:br>
              <a:rPr lang="sl-SI" sz="2800" dirty="0">
                <a:solidFill>
                  <a:srgbClr val="796B3F"/>
                </a:solidFill>
                <a:latin typeface="Open Sans Light" charset="0"/>
                <a:ea typeface="Open Sans Light" charset="0"/>
                <a:cs typeface="Open Sans Light" charset="0"/>
              </a:rPr>
            </a:br>
            <a:br>
              <a:rPr lang="sl-SI" sz="28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Zakon že danes omogoča nagrajevanje:</a:t>
            </a: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  povečanega obsega dela (omejeno nagrajevanje in komplicirana metodologija),</a:t>
            </a: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  delo na projektih,</a:t>
            </a: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  izvajanje tržnih dejavnosti</a:t>
            </a:r>
            <a:br>
              <a:rPr lang="sl-SI" sz="2400" dirty="0">
                <a:solidFill>
                  <a:srgbClr val="796B3F"/>
                </a:solidFill>
                <a:latin typeface="Open Sans Light" charset="0"/>
                <a:ea typeface="Open Sans Light" charset="0"/>
                <a:cs typeface="Open Sans Light" charset="0"/>
              </a:rPr>
            </a:b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Potrebujemo:</a:t>
            </a: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 jasna in merljiva merila,</a:t>
            </a: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 redno uporabo teh instrumentov,</a:t>
            </a: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 ustrezna sredstva (finančna)</a:t>
            </a:r>
          </a:p>
        </p:txBody>
      </p:sp>
      <p:pic>
        <p:nvPicPr>
          <p:cNvPr id="4" name="Picture 3">
            <a:extLst>
              <a:ext uri="{FF2B5EF4-FFF2-40B4-BE49-F238E27FC236}">
                <a16:creationId xmlns:a16="http://schemas.microsoft.com/office/drawing/2014/main" id="{AF0A557F-9DDC-4EB5-D3E3-9033134F96E9}"/>
              </a:ext>
            </a:extLst>
          </p:cNvPr>
          <p:cNvPicPr>
            <a:picLocks noChangeAspect="1"/>
          </p:cNvPicPr>
          <p:nvPr/>
        </p:nvPicPr>
        <p:blipFill>
          <a:blip r:embed="rId2"/>
          <a:stretch>
            <a:fillRect/>
          </a:stretch>
        </p:blipFill>
        <p:spPr>
          <a:xfrm>
            <a:off x="614538" y="5825772"/>
            <a:ext cx="1028700" cy="647700"/>
          </a:xfrm>
          <a:prstGeom prst="rect">
            <a:avLst/>
          </a:prstGeom>
        </p:spPr>
      </p:pic>
      <p:sp>
        <p:nvSpPr>
          <p:cNvPr id="7" name="TextBox 6">
            <a:extLst>
              <a:ext uri="{FF2B5EF4-FFF2-40B4-BE49-F238E27FC236}">
                <a16:creationId xmlns:a16="http://schemas.microsoft.com/office/drawing/2014/main" id="{665A2BC2-C92A-DD35-3EA5-09C57D19DEDF}"/>
              </a:ext>
            </a:extLst>
          </p:cNvPr>
          <p:cNvSpPr txBox="1"/>
          <p:nvPr/>
        </p:nvSpPr>
        <p:spPr>
          <a:xfrm>
            <a:off x="1851378" y="5850419"/>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2D58CD3E-7097-E577-31A1-2B52E40B13BB}"/>
              </a:ext>
            </a:extLst>
          </p:cNvPr>
          <p:cNvSpPr txBox="1"/>
          <p:nvPr/>
        </p:nvSpPr>
        <p:spPr>
          <a:xfrm>
            <a:off x="1993599" y="6258223"/>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Tree>
    <p:extLst>
      <p:ext uri="{BB962C8B-B14F-4D97-AF65-F5344CB8AC3E}">
        <p14:creationId xmlns:p14="http://schemas.microsoft.com/office/powerpoint/2010/main" val="3226471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6C095-876A-2257-ADB9-5C423FE7755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165EBD8-F05B-31CB-80CA-62C0CC84C1E2}"/>
              </a:ext>
            </a:extLst>
          </p:cNvPr>
          <p:cNvSpPr txBox="1"/>
          <p:nvPr/>
        </p:nvSpPr>
        <p:spPr>
          <a:xfrm>
            <a:off x="937992" y="1298575"/>
            <a:ext cx="8537944" cy="7417415"/>
          </a:xfrm>
          <a:prstGeom prst="rect">
            <a:avLst/>
          </a:prstGeom>
          <a:noFill/>
        </p:spPr>
        <p:txBody>
          <a:bodyPr wrap="square" rtlCol="0">
            <a:spAutoFit/>
          </a:bodyPr>
          <a:lstStyle/>
          <a:p>
            <a:r>
              <a:rPr lang="sl-SI" sz="2800" b="1" dirty="0">
                <a:solidFill>
                  <a:srgbClr val="796B3F"/>
                </a:solidFill>
                <a:latin typeface="Open Sans Light" charset="0"/>
                <a:ea typeface="Open Sans Light" charset="0"/>
                <a:cs typeface="Open Sans Light" charset="0"/>
              </a:rPr>
              <a:t>Diferenciranje znotraj istega poklica</a:t>
            </a:r>
            <a:br>
              <a:rPr lang="sl-SI" sz="2800" dirty="0">
                <a:solidFill>
                  <a:srgbClr val="796B3F"/>
                </a:solidFill>
                <a:latin typeface="Open Sans Light" charset="0"/>
                <a:ea typeface="Open Sans Light" charset="0"/>
                <a:cs typeface="Open Sans Light" charset="0"/>
              </a:rPr>
            </a:b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  Enak naziv ≠ enaka odgovornost</a:t>
            </a:r>
            <a:br>
              <a:rPr lang="sl-SI" sz="2400" dirty="0">
                <a:solidFill>
                  <a:srgbClr val="796B3F"/>
                </a:solidFill>
                <a:latin typeface="Open Sans Light" charset="0"/>
                <a:ea typeface="Open Sans Light" charset="0"/>
                <a:cs typeface="Open Sans Light" charset="0"/>
              </a:rPr>
            </a:b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Možne rešitve:</a:t>
            </a: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  ekspertne in referenčne vloge,</a:t>
            </a: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  mentorski in vodstveni položaji,</a:t>
            </a: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  razvojne in klinične specializacije</a:t>
            </a:r>
            <a:br>
              <a:rPr lang="sl-SI" sz="2400" dirty="0">
                <a:solidFill>
                  <a:srgbClr val="796B3F"/>
                </a:solidFill>
                <a:latin typeface="Open Sans Light" charset="0"/>
                <a:ea typeface="Open Sans Light" charset="0"/>
                <a:cs typeface="Open Sans Light" charset="0"/>
              </a:rPr>
            </a:b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Ključ: jasno zapisano v sistemizaciji delovnih mest</a:t>
            </a: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4000" dirty="0">
              <a:solidFill>
                <a:srgbClr val="796B3F"/>
              </a:solidFill>
              <a:latin typeface="Open Sans Light" charset="0"/>
              <a:ea typeface="Open Sans Light" charset="0"/>
              <a:cs typeface="Open Sans Light" charset="0"/>
            </a:endParaRPr>
          </a:p>
        </p:txBody>
      </p:sp>
      <p:pic>
        <p:nvPicPr>
          <p:cNvPr id="4" name="Picture 3">
            <a:extLst>
              <a:ext uri="{FF2B5EF4-FFF2-40B4-BE49-F238E27FC236}">
                <a16:creationId xmlns:a16="http://schemas.microsoft.com/office/drawing/2014/main" id="{42939911-2649-E824-68C6-6B56D7B41875}"/>
              </a:ext>
            </a:extLst>
          </p:cNvPr>
          <p:cNvPicPr>
            <a:picLocks noChangeAspect="1"/>
          </p:cNvPicPr>
          <p:nvPr/>
        </p:nvPicPr>
        <p:blipFill>
          <a:blip r:embed="rId2"/>
          <a:stretch>
            <a:fillRect/>
          </a:stretch>
        </p:blipFill>
        <p:spPr>
          <a:xfrm>
            <a:off x="614538" y="5825772"/>
            <a:ext cx="1028700" cy="647700"/>
          </a:xfrm>
          <a:prstGeom prst="rect">
            <a:avLst/>
          </a:prstGeom>
        </p:spPr>
      </p:pic>
      <p:sp>
        <p:nvSpPr>
          <p:cNvPr id="7" name="TextBox 6">
            <a:extLst>
              <a:ext uri="{FF2B5EF4-FFF2-40B4-BE49-F238E27FC236}">
                <a16:creationId xmlns:a16="http://schemas.microsoft.com/office/drawing/2014/main" id="{45235273-9FE8-BE53-774B-39EF828BD3AA}"/>
              </a:ext>
            </a:extLst>
          </p:cNvPr>
          <p:cNvSpPr txBox="1"/>
          <p:nvPr/>
        </p:nvSpPr>
        <p:spPr>
          <a:xfrm>
            <a:off x="1851378" y="5850419"/>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F498FD45-B6CD-124F-7000-5F105C6333CA}"/>
              </a:ext>
            </a:extLst>
          </p:cNvPr>
          <p:cNvSpPr txBox="1"/>
          <p:nvPr/>
        </p:nvSpPr>
        <p:spPr>
          <a:xfrm>
            <a:off x="1993599" y="6258223"/>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Tree>
    <p:extLst>
      <p:ext uri="{BB962C8B-B14F-4D97-AF65-F5344CB8AC3E}">
        <p14:creationId xmlns:p14="http://schemas.microsoft.com/office/powerpoint/2010/main" val="1452122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97467-E3FC-BF47-841C-4A931B73688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07C1606-1613-0D22-6A3F-AA8757113327}"/>
              </a:ext>
            </a:extLst>
          </p:cNvPr>
          <p:cNvSpPr txBox="1"/>
          <p:nvPr/>
        </p:nvSpPr>
        <p:spPr>
          <a:xfrm>
            <a:off x="863852" y="1405668"/>
            <a:ext cx="8537944" cy="7478970"/>
          </a:xfrm>
          <a:prstGeom prst="rect">
            <a:avLst/>
          </a:prstGeom>
          <a:noFill/>
        </p:spPr>
        <p:txBody>
          <a:bodyPr wrap="square" rtlCol="0">
            <a:spAutoFit/>
          </a:bodyPr>
          <a:lstStyle/>
          <a:p>
            <a:r>
              <a:rPr lang="sl-SI" sz="2800" b="1" dirty="0">
                <a:solidFill>
                  <a:srgbClr val="796B3F"/>
                </a:solidFill>
                <a:latin typeface="Open Sans Light" charset="0"/>
                <a:ea typeface="Open Sans Light" charset="0"/>
                <a:cs typeface="Open Sans Light" charset="0"/>
              </a:rPr>
              <a:t>Denar ni vse – a brez njega ne gre</a:t>
            </a:r>
            <a:br>
              <a:rPr lang="sl-SI" sz="2800" dirty="0">
                <a:solidFill>
                  <a:srgbClr val="796B3F"/>
                </a:solidFill>
                <a:latin typeface="Open Sans Light" charset="0"/>
                <a:ea typeface="Open Sans Light" charset="0"/>
                <a:cs typeface="Open Sans Light" charset="0"/>
              </a:rPr>
            </a:br>
            <a:br>
              <a:rPr lang="sl-SI" sz="28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Pomembni nefinančni dejavniki:</a:t>
            </a: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  strokovna avtonomija,</a:t>
            </a: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  sodelovanje pri odločanju,</a:t>
            </a: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  možnosti akademskega in raziskovalnega dela, </a:t>
            </a: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  fleksibilnejša organizacija dela</a:t>
            </a:r>
            <a:br>
              <a:rPr lang="sl-SI" sz="2400" dirty="0">
                <a:solidFill>
                  <a:srgbClr val="796B3F"/>
                </a:solidFill>
                <a:latin typeface="Open Sans Light" charset="0"/>
                <a:ea typeface="Open Sans Light" charset="0"/>
                <a:cs typeface="Open Sans Light" charset="0"/>
              </a:rPr>
            </a:br>
            <a:br>
              <a:rPr lang="sl-SI" sz="2400" dirty="0">
                <a:solidFill>
                  <a:srgbClr val="796B3F"/>
                </a:solidFill>
                <a:latin typeface="Open Sans Light" charset="0"/>
                <a:ea typeface="Open Sans Light" charset="0"/>
                <a:cs typeface="Open Sans Light" charset="0"/>
              </a:rPr>
            </a:br>
            <a:r>
              <a:rPr lang="sl-SI" sz="2400" b="1" dirty="0">
                <a:solidFill>
                  <a:srgbClr val="796B3F"/>
                </a:solidFill>
                <a:latin typeface="Open Sans Light" charset="0"/>
                <a:ea typeface="Open Sans Light" charset="0"/>
                <a:cs typeface="Open Sans Light" charset="0"/>
              </a:rPr>
              <a:t>To ne nadomesti plače, lahko pa pomembno vpliva na zadržanje kadra.</a:t>
            </a: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4000" dirty="0">
              <a:solidFill>
                <a:srgbClr val="796B3F"/>
              </a:solidFill>
              <a:latin typeface="Open Sans Light" charset="0"/>
              <a:ea typeface="Open Sans Light" charset="0"/>
              <a:cs typeface="Open Sans Light" charset="0"/>
            </a:endParaRPr>
          </a:p>
        </p:txBody>
      </p:sp>
      <p:pic>
        <p:nvPicPr>
          <p:cNvPr id="4" name="Picture 3">
            <a:extLst>
              <a:ext uri="{FF2B5EF4-FFF2-40B4-BE49-F238E27FC236}">
                <a16:creationId xmlns:a16="http://schemas.microsoft.com/office/drawing/2014/main" id="{758B25EA-6B7A-BE13-FB6A-8B52AFB6CD54}"/>
              </a:ext>
            </a:extLst>
          </p:cNvPr>
          <p:cNvPicPr>
            <a:picLocks noChangeAspect="1"/>
          </p:cNvPicPr>
          <p:nvPr/>
        </p:nvPicPr>
        <p:blipFill>
          <a:blip r:embed="rId2"/>
          <a:stretch>
            <a:fillRect/>
          </a:stretch>
        </p:blipFill>
        <p:spPr>
          <a:xfrm>
            <a:off x="614538" y="5825772"/>
            <a:ext cx="1028700" cy="647700"/>
          </a:xfrm>
          <a:prstGeom prst="rect">
            <a:avLst/>
          </a:prstGeom>
        </p:spPr>
      </p:pic>
      <p:sp>
        <p:nvSpPr>
          <p:cNvPr id="7" name="TextBox 6">
            <a:extLst>
              <a:ext uri="{FF2B5EF4-FFF2-40B4-BE49-F238E27FC236}">
                <a16:creationId xmlns:a16="http://schemas.microsoft.com/office/drawing/2014/main" id="{1E1B393D-8F4E-DC71-B301-95AC74FAC2F1}"/>
              </a:ext>
            </a:extLst>
          </p:cNvPr>
          <p:cNvSpPr txBox="1"/>
          <p:nvPr/>
        </p:nvSpPr>
        <p:spPr>
          <a:xfrm>
            <a:off x="1851378" y="5850419"/>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DBDC6B27-F014-BD78-4381-C070B528A4F0}"/>
              </a:ext>
            </a:extLst>
          </p:cNvPr>
          <p:cNvSpPr txBox="1"/>
          <p:nvPr/>
        </p:nvSpPr>
        <p:spPr>
          <a:xfrm>
            <a:off x="1993599" y="6258223"/>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Tree>
    <p:extLst>
      <p:ext uri="{BB962C8B-B14F-4D97-AF65-F5344CB8AC3E}">
        <p14:creationId xmlns:p14="http://schemas.microsoft.com/office/powerpoint/2010/main" val="3307274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4C6E1-F85B-865C-4F96-86403EA3896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0A40FCE-43C6-D2AB-E844-6C2029813053}"/>
              </a:ext>
            </a:extLst>
          </p:cNvPr>
          <p:cNvSpPr txBox="1"/>
          <p:nvPr/>
        </p:nvSpPr>
        <p:spPr>
          <a:xfrm>
            <a:off x="1128888" y="1924650"/>
            <a:ext cx="8537944" cy="7540526"/>
          </a:xfrm>
          <a:prstGeom prst="rect">
            <a:avLst/>
          </a:prstGeom>
          <a:noFill/>
        </p:spPr>
        <p:txBody>
          <a:bodyPr wrap="square" rtlCol="0">
            <a:spAutoFit/>
          </a:bodyPr>
          <a:lstStyle/>
          <a:p>
            <a:r>
              <a:rPr lang="sl-SI" sz="2800" b="1" dirty="0">
                <a:solidFill>
                  <a:srgbClr val="796B3F"/>
                </a:solidFill>
                <a:latin typeface="Open Sans Light" charset="0"/>
                <a:ea typeface="Open Sans Light" charset="0"/>
                <a:cs typeface="Open Sans Light" charset="0"/>
              </a:rPr>
              <a:t>Kaj brez sistemskih sprememb ne bo šlo</a:t>
            </a:r>
            <a:br>
              <a:rPr lang="sl-SI" sz="2800" dirty="0">
                <a:solidFill>
                  <a:srgbClr val="796B3F"/>
                </a:solidFill>
                <a:latin typeface="Open Sans Light" charset="0"/>
                <a:ea typeface="Open Sans Light" charset="0"/>
                <a:cs typeface="Open Sans Light" charset="0"/>
              </a:rPr>
            </a:br>
            <a:br>
              <a:rPr lang="sl-SI" sz="28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Popolna vezanost plačila na prisotnost ni vzdržna</a:t>
            </a:r>
            <a:br>
              <a:rPr lang="sl-SI" sz="2400" dirty="0">
                <a:solidFill>
                  <a:srgbClr val="796B3F"/>
                </a:solidFill>
                <a:latin typeface="Open Sans Light" charset="0"/>
                <a:ea typeface="Open Sans Light" charset="0"/>
                <a:cs typeface="Open Sans Light" charset="0"/>
              </a:rPr>
            </a:b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Javni zdravstveni sistem potrebuje:</a:t>
            </a: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  več vezave na odgovornost in učinke dela,</a:t>
            </a:r>
            <a:br>
              <a:rPr lang="sl-SI" sz="2400" dirty="0">
                <a:solidFill>
                  <a:srgbClr val="796B3F"/>
                </a:solidFill>
                <a:latin typeface="Open Sans Light" charset="0"/>
                <a:ea typeface="Open Sans Light" charset="0"/>
                <a:cs typeface="Open Sans Light" charset="0"/>
              </a:rPr>
            </a:br>
            <a:r>
              <a:rPr lang="sl-SI" sz="2400" dirty="0">
                <a:solidFill>
                  <a:srgbClr val="796B3F"/>
                </a:solidFill>
                <a:latin typeface="Open Sans Light" charset="0"/>
                <a:ea typeface="Open Sans Light" charset="0"/>
                <a:cs typeface="Open Sans Light" charset="0"/>
              </a:rPr>
              <a:t>-  večjo fleksibilnost nagrajevanja javnih zavodov</a:t>
            </a:r>
          </a:p>
          <a:p>
            <a:br>
              <a:rPr lang="sl-SI" sz="2400" dirty="0">
                <a:solidFill>
                  <a:srgbClr val="796B3F"/>
                </a:solidFill>
                <a:latin typeface="Open Sans Light" charset="0"/>
                <a:ea typeface="Open Sans Light" charset="0"/>
                <a:cs typeface="Open Sans Light" charset="0"/>
              </a:rPr>
            </a:br>
            <a:br>
              <a:rPr lang="sl-SI" sz="2400" dirty="0">
                <a:solidFill>
                  <a:srgbClr val="796B3F"/>
                </a:solidFill>
                <a:latin typeface="Open Sans Light" charset="0"/>
                <a:ea typeface="Open Sans Light" charset="0"/>
                <a:cs typeface="Open Sans Light" charset="0"/>
              </a:rPr>
            </a:br>
            <a:endParaRPr lang="sl-SI" sz="2800" b="1" u="sng"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4000" dirty="0">
              <a:solidFill>
                <a:srgbClr val="796B3F"/>
              </a:solidFill>
              <a:latin typeface="Open Sans Light" charset="0"/>
              <a:ea typeface="Open Sans Light" charset="0"/>
              <a:cs typeface="Open Sans Light" charset="0"/>
            </a:endParaRPr>
          </a:p>
        </p:txBody>
      </p:sp>
      <p:pic>
        <p:nvPicPr>
          <p:cNvPr id="4" name="Picture 3">
            <a:extLst>
              <a:ext uri="{FF2B5EF4-FFF2-40B4-BE49-F238E27FC236}">
                <a16:creationId xmlns:a16="http://schemas.microsoft.com/office/drawing/2014/main" id="{3697A793-8678-1C1C-9BA1-EF48C1A58DBB}"/>
              </a:ext>
            </a:extLst>
          </p:cNvPr>
          <p:cNvPicPr>
            <a:picLocks noChangeAspect="1"/>
          </p:cNvPicPr>
          <p:nvPr/>
        </p:nvPicPr>
        <p:blipFill>
          <a:blip r:embed="rId2"/>
          <a:stretch>
            <a:fillRect/>
          </a:stretch>
        </p:blipFill>
        <p:spPr>
          <a:xfrm>
            <a:off x="614538" y="5825772"/>
            <a:ext cx="1028700" cy="647700"/>
          </a:xfrm>
          <a:prstGeom prst="rect">
            <a:avLst/>
          </a:prstGeom>
        </p:spPr>
      </p:pic>
      <p:sp>
        <p:nvSpPr>
          <p:cNvPr id="7" name="TextBox 6">
            <a:extLst>
              <a:ext uri="{FF2B5EF4-FFF2-40B4-BE49-F238E27FC236}">
                <a16:creationId xmlns:a16="http://schemas.microsoft.com/office/drawing/2014/main" id="{526E2CED-F91B-D963-79E9-0EEAA3AAECF2}"/>
              </a:ext>
            </a:extLst>
          </p:cNvPr>
          <p:cNvSpPr txBox="1"/>
          <p:nvPr/>
        </p:nvSpPr>
        <p:spPr>
          <a:xfrm>
            <a:off x="1851378" y="5850419"/>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474948AA-963F-23AB-3038-A99B4FDF3369}"/>
              </a:ext>
            </a:extLst>
          </p:cNvPr>
          <p:cNvSpPr txBox="1"/>
          <p:nvPr/>
        </p:nvSpPr>
        <p:spPr>
          <a:xfrm>
            <a:off x="1993599" y="6258223"/>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Tree>
    <p:extLst>
      <p:ext uri="{BB962C8B-B14F-4D97-AF65-F5344CB8AC3E}">
        <p14:creationId xmlns:p14="http://schemas.microsoft.com/office/powerpoint/2010/main" val="961222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34341-BBD8-9925-72C6-15C3FB43307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29D3AA38-FD13-6EB3-C119-8D4C572C71B0}"/>
              </a:ext>
            </a:extLst>
          </p:cNvPr>
          <p:cNvSpPr txBox="1"/>
          <p:nvPr/>
        </p:nvSpPr>
        <p:spPr>
          <a:xfrm>
            <a:off x="230659" y="1393322"/>
            <a:ext cx="9943069" cy="3416320"/>
          </a:xfrm>
          <a:prstGeom prst="rect">
            <a:avLst/>
          </a:prstGeom>
          <a:noFill/>
        </p:spPr>
        <p:txBody>
          <a:bodyPr wrap="square" rtlCol="0">
            <a:spAutoFit/>
          </a:bodyPr>
          <a:lstStyle/>
          <a:p>
            <a:r>
              <a:rPr lang="sl-SI" sz="2400" b="1" dirty="0">
                <a:solidFill>
                  <a:srgbClr val="796B3F"/>
                </a:solidFill>
                <a:latin typeface="Open Sans Light" charset="0"/>
                <a:ea typeface="Open Sans Light" charset="0"/>
                <a:cs typeface="Open Sans Light" charset="0"/>
              </a:rPr>
              <a:t>Razrešitev različnih okvirjev dela znotraj istega sistema</a:t>
            </a:r>
          </a:p>
          <a:p>
            <a:endParaRPr lang="sl-SI" sz="2400" b="1" dirty="0">
              <a:solidFill>
                <a:srgbClr val="796B3F"/>
              </a:solidFill>
              <a:latin typeface="Open Sans Light" charset="0"/>
              <a:ea typeface="Open Sans Light" charset="0"/>
              <a:cs typeface="Open Sans Light" charset="0"/>
            </a:endParaRPr>
          </a:p>
          <a:p>
            <a:r>
              <a:rPr lang="sl-SI" sz="2400" dirty="0">
                <a:solidFill>
                  <a:srgbClr val="796B3F"/>
                </a:solidFill>
                <a:latin typeface="Open Sans Light" charset="0"/>
                <a:ea typeface="Open Sans Light" charset="0"/>
                <a:cs typeface="Open Sans Light" charset="0"/>
              </a:rPr>
              <a:t>Koncesionarji poslujejo po pravilih gospodarskih družb, kjer so plače in nagrajevanje neposredno vezani na rezultate, učinkovitost in prevzemanje odgovornosti.</a:t>
            </a:r>
          </a:p>
          <a:p>
            <a:endParaRPr lang="sl-SI" sz="2400" dirty="0">
              <a:solidFill>
                <a:srgbClr val="796B3F"/>
              </a:solidFill>
              <a:latin typeface="Open Sans Light" charset="0"/>
              <a:ea typeface="Open Sans Light" charset="0"/>
              <a:cs typeface="Open Sans Light" charset="0"/>
            </a:endParaRPr>
          </a:p>
          <a:p>
            <a:r>
              <a:rPr lang="sl-SI" sz="2400" dirty="0">
                <a:solidFill>
                  <a:srgbClr val="796B3F"/>
                </a:solidFill>
                <a:latin typeface="Open Sans Light" charset="0"/>
                <a:ea typeface="Open Sans Light" charset="0"/>
                <a:cs typeface="Open Sans Light" charset="0"/>
              </a:rPr>
              <a:t>Javni zdravstveni zavodi delujemo po togih pravilih zakonodaje, stare več kot 30 let, z bistveno omejenimi možnostmi upravljanja in nagrajevanja.</a:t>
            </a:r>
          </a:p>
        </p:txBody>
      </p:sp>
      <p:pic>
        <p:nvPicPr>
          <p:cNvPr id="4" name="Picture 3">
            <a:extLst>
              <a:ext uri="{FF2B5EF4-FFF2-40B4-BE49-F238E27FC236}">
                <a16:creationId xmlns:a16="http://schemas.microsoft.com/office/drawing/2014/main" id="{5096E30E-3B84-8B94-3492-EA855E6EEFF9}"/>
              </a:ext>
            </a:extLst>
          </p:cNvPr>
          <p:cNvPicPr>
            <a:picLocks noChangeAspect="1"/>
          </p:cNvPicPr>
          <p:nvPr/>
        </p:nvPicPr>
        <p:blipFill>
          <a:blip r:embed="rId2"/>
          <a:stretch>
            <a:fillRect/>
          </a:stretch>
        </p:blipFill>
        <p:spPr>
          <a:xfrm>
            <a:off x="614538" y="5825772"/>
            <a:ext cx="1028700" cy="647700"/>
          </a:xfrm>
          <a:prstGeom prst="rect">
            <a:avLst/>
          </a:prstGeom>
        </p:spPr>
      </p:pic>
      <p:sp>
        <p:nvSpPr>
          <p:cNvPr id="7" name="TextBox 6">
            <a:extLst>
              <a:ext uri="{FF2B5EF4-FFF2-40B4-BE49-F238E27FC236}">
                <a16:creationId xmlns:a16="http://schemas.microsoft.com/office/drawing/2014/main" id="{45E09887-689C-903A-1649-5EA7FD41DD79}"/>
              </a:ext>
            </a:extLst>
          </p:cNvPr>
          <p:cNvSpPr txBox="1"/>
          <p:nvPr/>
        </p:nvSpPr>
        <p:spPr>
          <a:xfrm>
            <a:off x="1851378" y="5850419"/>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CD3FA598-0596-6C53-2CF5-BCEF9AED7C1C}"/>
              </a:ext>
            </a:extLst>
          </p:cNvPr>
          <p:cNvSpPr txBox="1"/>
          <p:nvPr/>
        </p:nvSpPr>
        <p:spPr>
          <a:xfrm>
            <a:off x="1993599" y="6258223"/>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Tree>
    <p:extLst>
      <p:ext uri="{BB962C8B-B14F-4D97-AF65-F5344CB8AC3E}">
        <p14:creationId xmlns:p14="http://schemas.microsoft.com/office/powerpoint/2010/main" val="677060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74692-DA74-22C7-B53F-14C1B18405E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2C8BE5C-83D7-96D1-D2B5-69602F0AA92D}"/>
              </a:ext>
            </a:extLst>
          </p:cNvPr>
          <p:cNvSpPr txBox="1"/>
          <p:nvPr/>
        </p:nvSpPr>
        <p:spPr>
          <a:xfrm>
            <a:off x="469557" y="2024459"/>
            <a:ext cx="9943069" cy="3046988"/>
          </a:xfrm>
          <a:prstGeom prst="rect">
            <a:avLst/>
          </a:prstGeom>
          <a:noFill/>
        </p:spPr>
        <p:txBody>
          <a:bodyPr wrap="square" rtlCol="0">
            <a:spAutoFit/>
          </a:bodyPr>
          <a:lstStyle/>
          <a:p>
            <a:r>
              <a:rPr lang="sl-SI" sz="2400" b="1" u="sng" dirty="0">
                <a:solidFill>
                  <a:srgbClr val="796B3F"/>
                </a:solidFill>
                <a:latin typeface="Open Sans Light" charset="0"/>
                <a:ea typeface="Open Sans Light" charset="0"/>
                <a:cs typeface="Open Sans Light" charset="0"/>
              </a:rPr>
              <a:t>Razrešitev različnih okvirjev dela znotraj istega sistema</a:t>
            </a:r>
          </a:p>
          <a:p>
            <a:endParaRPr lang="sl-SI" sz="2400" b="1" u="sng" dirty="0">
              <a:solidFill>
                <a:srgbClr val="796B3F"/>
              </a:solidFill>
              <a:latin typeface="Open Sans Light" charset="0"/>
              <a:ea typeface="Open Sans Light" charset="0"/>
              <a:cs typeface="Open Sans Light" charset="0"/>
            </a:endParaRPr>
          </a:p>
          <a:p>
            <a:endParaRPr lang="sl-SI" sz="2400" b="1" dirty="0">
              <a:solidFill>
                <a:srgbClr val="796B3F"/>
              </a:solidFill>
              <a:latin typeface="Open Sans Light" charset="0"/>
              <a:ea typeface="Open Sans Light" charset="0"/>
              <a:cs typeface="Open Sans Light" charset="0"/>
            </a:endParaRPr>
          </a:p>
          <a:p>
            <a:r>
              <a:rPr lang="sl-SI" sz="2400" dirty="0">
                <a:solidFill>
                  <a:srgbClr val="796B3F"/>
                </a:solidFill>
                <a:latin typeface="Open Sans Light" charset="0"/>
                <a:ea typeface="Open Sans Light" charset="0"/>
                <a:cs typeface="Open Sans Light" charset="0"/>
              </a:rPr>
              <a:t>👉 Ne gre za vprašanje več ali manj javnega zdravstva,</a:t>
            </a:r>
          </a:p>
          <a:p>
            <a:endParaRPr lang="sl-SI" sz="2400" dirty="0">
              <a:solidFill>
                <a:srgbClr val="796B3F"/>
              </a:solidFill>
              <a:latin typeface="Open Sans Light" charset="0"/>
              <a:ea typeface="Open Sans Light" charset="0"/>
              <a:cs typeface="Open Sans Light" charset="0"/>
            </a:endParaRPr>
          </a:p>
          <a:p>
            <a:r>
              <a:rPr lang="sl-SI" sz="2400" dirty="0">
                <a:solidFill>
                  <a:srgbClr val="796B3F"/>
                </a:solidFill>
                <a:latin typeface="Open Sans Light" charset="0"/>
                <a:ea typeface="Open Sans Light" charset="0"/>
                <a:cs typeface="Open Sans Light" charset="0"/>
              </a:rPr>
              <a:t>👉 temveč za vprašanje primerljivih orodij znotraj istega sistema.</a:t>
            </a:r>
          </a:p>
          <a:p>
            <a:endParaRPr lang="sl-SI" sz="2400" dirty="0">
              <a:solidFill>
                <a:srgbClr val="796B3F"/>
              </a:solidFill>
              <a:latin typeface="Open Sans Light" charset="0"/>
              <a:ea typeface="Open Sans Light" charset="0"/>
              <a:cs typeface="Open Sans Light" charset="0"/>
            </a:endParaRPr>
          </a:p>
          <a:p>
            <a:r>
              <a:rPr lang="sl-SI" sz="2400" b="1" dirty="0">
                <a:solidFill>
                  <a:srgbClr val="796B3F"/>
                </a:solidFill>
                <a:latin typeface="Open Sans Light" charset="0"/>
                <a:ea typeface="Open Sans Light" charset="0"/>
                <a:cs typeface="Open Sans Light" charset="0"/>
              </a:rPr>
              <a:t>👉 Cilj ni rušenje sistema, temveč njegova stabilizacija.</a:t>
            </a:r>
          </a:p>
        </p:txBody>
      </p:sp>
      <p:pic>
        <p:nvPicPr>
          <p:cNvPr id="4" name="Picture 3">
            <a:extLst>
              <a:ext uri="{FF2B5EF4-FFF2-40B4-BE49-F238E27FC236}">
                <a16:creationId xmlns:a16="http://schemas.microsoft.com/office/drawing/2014/main" id="{BE0166F0-03E1-BACC-E236-3E10750EE103}"/>
              </a:ext>
            </a:extLst>
          </p:cNvPr>
          <p:cNvPicPr>
            <a:picLocks noChangeAspect="1"/>
          </p:cNvPicPr>
          <p:nvPr/>
        </p:nvPicPr>
        <p:blipFill>
          <a:blip r:embed="rId2"/>
          <a:stretch>
            <a:fillRect/>
          </a:stretch>
        </p:blipFill>
        <p:spPr>
          <a:xfrm>
            <a:off x="614538" y="5825772"/>
            <a:ext cx="1028700" cy="647700"/>
          </a:xfrm>
          <a:prstGeom prst="rect">
            <a:avLst/>
          </a:prstGeom>
        </p:spPr>
      </p:pic>
      <p:sp>
        <p:nvSpPr>
          <p:cNvPr id="7" name="TextBox 6">
            <a:extLst>
              <a:ext uri="{FF2B5EF4-FFF2-40B4-BE49-F238E27FC236}">
                <a16:creationId xmlns:a16="http://schemas.microsoft.com/office/drawing/2014/main" id="{ED61F3E5-32FC-82CF-823E-086B5E330EFB}"/>
              </a:ext>
            </a:extLst>
          </p:cNvPr>
          <p:cNvSpPr txBox="1"/>
          <p:nvPr/>
        </p:nvSpPr>
        <p:spPr>
          <a:xfrm>
            <a:off x="1851378" y="5850419"/>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D0C10ED9-6959-D599-29F6-7AE1B250F3CA}"/>
              </a:ext>
            </a:extLst>
          </p:cNvPr>
          <p:cNvSpPr txBox="1"/>
          <p:nvPr/>
        </p:nvSpPr>
        <p:spPr>
          <a:xfrm>
            <a:off x="1993599" y="6258223"/>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Tree>
    <p:extLst>
      <p:ext uri="{BB962C8B-B14F-4D97-AF65-F5344CB8AC3E}">
        <p14:creationId xmlns:p14="http://schemas.microsoft.com/office/powerpoint/2010/main" val="3847207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27342-1797-E3F1-0BFF-29F4573EE94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130D399-E2B0-E68C-50E7-731A659490ED}"/>
              </a:ext>
            </a:extLst>
          </p:cNvPr>
          <p:cNvSpPr txBox="1"/>
          <p:nvPr/>
        </p:nvSpPr>
        <p:spPr>
          <a:xfrm>
            <a:off x="675503" y="1710467"/>
            <a:ext cx="9943069" cy="7786747"/>
          </a:xfrm>
          <a:prstGeom prst="rect">
            <a:avLst/>
          </a:prstGeom>
          <a:noFill/>
        </p:spPr>
        <p:txBody>
          <a:bodyPr wrap="square" rtlCol="0">
            <a:spAutoFit/>
          </a:bodyPr>
          <a:lstStyle/>
          <a:p>
            <a:r>
              <a:rPr lang="sl-SI" sz="2800" b="1" dirty="0">
                <a:solidFill>
                  <a:srgbClr val="796B3F"/>
                </a:solidFill>
                <a:latin typeface="Open Sans Light" charset="0"/>
                <a:ea typeface="Open Sans Light" charset="0"/>
                <a:cs typeface="Open Sans Light" charset="0"/>
              </a:rPr>
              <a:t>Ključno sporočilo za javnost</a:t>
            </a:r>
          </a:p>
          <a:p>
            <a:endParaRPr lang="sl-SI" sz="2800" b="1" dirty="0">
              <a:solidFill>
                <a:srgbClr val="796B3F"/>
              </a:solidFill>
              <a:latin typeface="Open Sans Light" charset="0"/>
              <a:ea typeface="Open Sans Light" charset="0"/>
              <a:cs typeface="Open Sans Light" charset="0"/>
            </a:endParaRPr>
          </a:p>
          <a:p>
            <a:r>
              <a:rPr lang="sl-SI" sz="2400" dirty="0">
                <a:solidFill>
                  <a:srgbClr val="796B3F"/>
                </a:solidFill>
                <a:latin typeface="Open Sans Light" charset="0"/>
                <a:ea typeface="Open Sans Light" charset="0"/>
                <a:cs typeface="Open Sans Light" charset="0"/>
              </a:rPr>
              <a:t>Če želimo ohraniti javno zdravstvo in</a:t>
            </a:r>
          </a:p>
          <a:p>
            <a:r>
              <a:rPr lang="sl-SI" sz="2400" dirty="0">
                <a:solidFill>
                  <a:srgbClr val="796B3F"/>
                </a:solidFill>
                <a:latin typeface="Open Sans Light" charset="0"/>
                <a:ea typeface="Open Sans Light" charset="0"/>
                <a:cs typeface="Open Sans Light" charset="0"/>
              </a:rPr>
              <a:t>•	ohraniti javne zdravstvene zavode,</a:t>
            </a:r>
          </a:p>
          <a:p>
            <a:r>
              <a:rPr lang="sl-SI" sz="2400" dirty="0">
                <a:solidFill>
                  <a:srgbClr val="796B3F"/>
                </a:solidFill>
                <a:latin typeface="Open Sans Light" charset="0"/>
                <a:ea typeface="Open Sans Light" charset="0"/>
                <a:cs typeface="Open Sans Light" charset="0"/>
              </a:rPr>
              <a:t>•	ter preprečiti razpad javnega zdravstvenega sistema od znotraj,</a:t>
            </a:r>
          </a:p>
          <a:p>
            <a:endParaRPr lang="sl-SI" sz="2800" dirty="0">
              <a:solidFill>
                <a:srgbClr val="796B3F"/>
              </a:solidFill>
              <a:latin typeface="Open Sans Light" charset="0"/>
              <a:ea typeface="Open Sans Light" charset="0"/>
              <a:cs typeface="Open Sans Light" charset="0"/>
            </a:endParaRPr>
          </a:p>
          <a:p>
            <a:r>
              <a:rPr lang="sl-SI" sz="2800" b="1" dirty="0">
                <a:solidFill>
                  <a:srgbClr val="796B3F"/>
                </a:solidFill>
                <a:latin typeface="Open Sans Light" charset="0"/>
                <a:ea typeface="Open Sans Light" charset="0"/>
                <a:cs typeface="Open Sans Light" charset="0"/>
              </a:rPr>
              <a:t>morajo javni zdravstveni zavodi imeti možnost delovati pod enakimi pogoji kot drugi izvajalci istih storitev v javnem sistemu.</a:t>
            </a:r>
          </a:p>
          <a:p>
            <a:endParaRPr lang="sl-SI" sz="28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4000" dirty="0">
              <a:solidFill>
                <a:srgbClr val="796B3F"/>
              </a:solidFill>
              <a:latin typeface="Open Sans Light" charset="0"/>
              <a:ea typeface="Open Sans Light" charset="0"/>
              <a:cs typeface="Open Sans Light" charset="0"/>
            </a:endParaRPr>
          </a:p>
        </p:txBody>
      </p:sp>
      <p:pic>
        <p:nvPicPr>
          <p:cNvPr id="4" name="Picture 3">
            <a:extLst>
              <a:ext uri="{FF2B5EF4-FFF2-40B4-BE49-F238E27FC236}">
                <a16:creationId xmlns:a16="http://schemas.microsoft.com/office/drawing/2014/main" id="{BA35212D-1F3B-F068-F033-CEC4488A609A}"/>
              </a:ext>
            </a:extLst>
          </p:cNvPr>
          <p:cNvPicPr>
            <a:picLocks noChangeAspect="1"/>
          </p:cNvPicPr>
          <p:nvPr/>
        </p:nvPicPr>
        <p:blipFill>
          <a:blip r:embed="rId2"/>
          <a:stretch>
            <a:fillRect/>
          </a:stretch>
        </p:blipFill>
        <p:spPr>
          <a:xfrm>
            <a:off x="614538" y="5825772"/>
            <a:ext cx="1028700" cy="647700"/>
          </a:xfrm>
          <a:prstGeom prst="rect">
            <a:avLst/>
          </a:prstGeom>
        </p:spPr>
      </p:pic>
      <p:sp>
        <p:nvSpPr>
          <p:cNvPr id="7" name="TextBox 6">
            <a:extLst>
              <a:ext uri="{FF2B5EF4-FFF2-40B4-BE49-F238E27FC236}">
                <a16:creationId xmlns:a16="http://schemas.microsoft.com/office/drawing/2014/main" id="{0B339C84-DBAE-DC11-09C7-AF2934FAD0AE}"/>
              </a:ext>
            </a:extLst>
          </p:cNvPr>
          <p:cNvSpPr txBox="1"/>
          <p:nvPr/>
        </p:nvSpPr>
        <p:spPr>
          <a:xfrm>
            <a:off x="1851378" y="5850419"/>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F0EC60F7-16A8-2B72-E0F7-D17BA6566B5D}"/>
              </a:ext>
            </a:extLst>
          </p:cNvPr>
          <p:cNvSpPr txBox="1"/>
          <p:nvPr/>
        </p:nvSpPr>
        <p:spPr>
          <a:xfrm>
            <a:off x="1993599" y="6258223"/>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Tree>
    <p:extLst>
      <p:ext uri="{BB962C8B-B14F-4D97-AF65-F5344CB8AC3E}">
        <p14:creationId xmlns:p14="http://schemas.microsoft.com/office/powerpoint/2010/main" val="780005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B6E4A-C863-BC2B-7100-73242AE6C24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C3A7895-8022-6D27-46B1-3EEBFD945D7D}"/>
              </a:ext>
            </a:extLst>
          </p:cNvPr>
          <p:cNvSpPr txBox="1"/>
          <p:nvPr/>
        </p:nvSpPr>
        <p:spPr>
          <a:xfrm>
            <a:off x="847376" y="2802758"/>
            <a:ext cx="8537944" cy="4093428"/>
          </a:xfrm>
          <a:prstGeom prst="rect">
            <a:avLst/>
          </a:prstGeom>
          <a:noFill/>
        </p:spPr>
        <p:txBody>
          <a:bodyPr wrap="square" rtlCol="0">
            <a:spAutoFit/>
          </a:bodyPr>
          <a:lstStyle/>
          <a:p>
            <a:pPr algn="ctr"/>
            <a:r>
              <a:rPr lang="sl-SI" sz="2800" dirty="0">
                <a:solidFill>
                  <a:srgbClr val="796B3F"/>
                </a:solidFill>
                <a:latin typeface="Open Sans Light" charset="0"/>
                <a:ea typeface="Open Sans Light" charset="0"/>
                <a:cs typeface="Open Sans Light" charset="0"/>
              </a:rPr>
              <a:t>HVALA ZA POZORNOT</a:t>
            </a: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2400" dirty="0">
              <a:solidFill>
                <a:srgbClr val="796B3F"/>
              </a:solidFill>
              <a:latin typeface="Open Sans Light" charset="0"/>
              <a:ea typeface="Open Sans Light" charset="0"/>
              <a:cs typeface="Open Sans Light" charset="0"/>
            </a:endParaRPr>
          </a:p>
          <a:p>
            <a:endParaRPr lang="sl-SI" sz="4000" dirty="0">
              <a:solidFill>
                <a:srgbClr val="796B3F"/>
              </a:solidFill>
              <a:latin typeface="Open Sans Light" charset="0"/>
              <a:ea typeface="Open Sans Light" charset="0"/>
              <a:cs typeface="Open Sans Light" charset="0"/>
            </a:endParaRPr>
          </a:p>
        </p:txBody>
      </p:sp>
      <p:pic>
        <p:nvPicPr>
          <p:cNvPr id="4" name="Picture 3">
            <a:extLst>
              <a:ext uri="{FF2B5EF4-FFF2-40B4-BE49-F238E27FC236}">
                <a16:creationId xmlns:a16="http://schemas.microsoft.com/office/drawing/2014/main" id="{79111D12-7C62-EAA3-0DBE-0D04514EF069}"/>
              </a:ext>
            </a:extLst>
          </p:cNvPr>
          <p:cNvPicPr>
            <a:picLocks noChangeAspect="1"/>
          </p:cNvPicPr>
          <p:nvPr/>
        </p:nvPicPr>
        <p:blipFill>
          <a:blip r:embed="rId2"/>
          <a:stretch>
            <a:fillRect/>
          </a:stretch>
        </p:blipFill>
        <p:spPr>
          <a:xfrm>
            <a:off x="614538" y="5825772"/>
            <a:ext cx="1028700" cy="647700"/>
          </a:xfrm>
          <a:prstGeom prst="rect">
            <a:avLst/>
          </a:prstGeom>
        </p:spPr>
      </p:pic>
      <p:sp>
        <p:nvSpPr>
          <p:cNvPr id="7" name="TextBox 6">
            <a:extLst>
              <a:ext uri="{FF2B5EF4-FFF2-40B4-BE49-F238E27FC236}">
                <a16:creationId xmlns:a16="http://schemas.microsoft.com/office/drawing/2014/main" id="{FFC95F65-7A62-8C62-1D6F-612255B49713}"/>
              </a:ext>
            </a:extLst>
          </p:cNvPr>
          <p:cNvSpPr txBox="1"/>
          <p:nvPr/>
        </p:nvSpPr>
        <p:spPr>
          <a:xfrm>
            <a:off x="1851378" y="5850419"/>
            <a:ext cx="4289778" cy="523220"/>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NOVINARSKA KONFERENCA SLOVENSKEGA ZDRAVNIŠKEGA DRUŠTVA </a:t>
            </a:r>
          </a:p>
          <a:p>
            <a:r>
              <a:rPr lang="en-US" sz="900" dirty="0" err="1">
                <a:latin typeface="Open Sans" panose="020B0606030504020204" pitchFamily="34" charset="0"/>
                <a:ea typeface="Open Sans" panose="020B0606030504020204" pitchFamily="34" charset="0"/>
                <a:cs typeface="Open Sans" panose="020B0606030504020204" pitchFamily="34" charset="0"/>
              </a:rPr>
              <a:t>Najbolj</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pereče</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teme</a:t>
            </a:r>
            <a:r>
              <a:rPr lang="en-US" sz="900" dirty="0">
                <a:latin typeface="Open Sans" panose="020B0606030504020204" pitchFamily="34" charset="0"/>
                <a:ea typeface="Open Sans" panose="020B0606030504020204" pitchFamily="34" charset="0"/>
                <a:cs typeface="Open Sans" panose="020B0606030504020204" pitchFamily="34" charset="0"/>
              </a:rPr>
              <a:t> v </a:t>
            </a:r>
            <a:r>
              <a:rPr lang="en-US" sz="900" dirty="0" err="1">
                <a:latin typeface="Open Sans" panose="020B0606030504020204" pitchFamily="34" charset="0"/>
                <a:ea typeface="Open Sans" panose="020B0606030504020204" pitchFamily="34" charset="0"/>
                <a:cs typeface="Open Sans" panose="020B0606030504020204" pitchFamily="34" charset="0"/>
              </a:rPr>
              <a:t>zdravstvu</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Javno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zdravstvo</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dirty="0" err="1">
                <a:latin typeface="Open Sans" panose="020B0606030504020204" pitchFamily="34" charset="0"/>
                <a:ea typeface="Open Sans" panose="020B0606030504020204" pitchFamily="34" charset="0"/>
                <a:cs typeface="Open Sans" panose="020B0606030504020204" pitchFamily="34" charset="0"/>
              </a:rPr>
              <a:t>Urgentni</a:t>
            </a:r>
            <a:r>
              <a:rPr lang="en-US" sz="900" dirty="0">
                <a:latin typeface="Open Sans" panose="020B0606030504020204" pitchFamily="34" charset="0"/>
                <a:ea typeface="Open Sans" panose="020B0606030504020204" pitchFamily="34" charset="0"/>
                <a:cs typeface="Open Sans" panose="020B0606030504020204" pitchFamily="34" charset="0"/>
              </a:rPr>
              <a:t> </a:t>
            </a:r>
            <a:r>
              <a:rPr lang="en-US" sz="900">
                <a:latin typeface="Open Sans" panose="020B0606030504020204" pitchFamily="34" charset="0"/>
                <a:ea typeface="Open Sans" panose="020B0606030504020204" pitchFamily="34" charset="0"/>
                <a:cs typeface="Open Sans" panose="020B0606030504020204" pitchFamily="34" charset="0"/>
              </a:rPr>
              <a:t>centri</a:t>
            </a:r>
            <a:endParaRPr lang="en-US" sz="900" dirty="0">
              <a:latin typeface="Open Sans" panose="020B0606030504020204" pitchFamily="34" charset="0"/>
              <a:ea typeface="Open Sans" panose="020B0606030504020204" pitchFamily="34" charset="0"/>
              <a:cs typeface="Open Sans" panose="020B0606030504020204" pitchFamily="34" charset="0"/>
            </a:endParaRPr>
          </a:p>
          <a:p>
            <a:endParaRPr lang="en-US" sz="1000" dirty="0" err="1">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0B4A8E0F-6824-BEF7-DD14-811899D80085}"/>
              </a:ext>
            </a:extLst>
          </p:cNvPr>
          <p:cNvSpPr txBox="1"/>
          <p:nvPr/>
        </p:nvSpPr>
        <p:spPr>
          <a:xfrm>
            <a:off x="1993599" y="6258223"/>
            <a:ext cx="4289778" cy="230832"/>
          </a:xfrm>
          <a:prstGeom prst="rect">
            <a:avLst/>
          </a:prstGeom>
          <a:noFill/>
        </p:spPr>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Ljubljana, 4. </a:t>
            </a:r>
            <a:r>
              <a:rPr lang="en-US" sz="900" dirty="0" err="1">
                <a:latin typeface="Open Sans" panose="020B0606030504020204" pitchFamily="34" charset="0"/>
                <a:ea typeface="Open Sans" panose="020B0606030504020204" pitchFamily="34" charset="0"/>
                <a:cs typeface="Open Sans" panose="020B0606030504020204" pitchFamily="34" charset="0"/>
              </a:rPr>
              <a:t>februarja</a:t>
            </a:r>
            <a:r>
              <a:rPr lang="en-US" sz="900" dirty="0">
                <a:latin typeface="Open Sans" panose="020B0606030504020204" pitchFamily="34" charset="0"/>
                <a:ea typeface="Open Sans" panose="020B0606030504020204" pitchFamily="34" charset="0"/>
                <a:cs typeface="Open Sans" panose="020B0606030504020204" pitchFamily="34" charset="0"/>
              </a:rPr>
              <a:t> 2026</a:t>
            </a:r>
          </a:p>
        </p:txBody>
      </p:sp>
    </p:spTree>
    <p:extLst>
      <p:ext uri="{BB962C8B-B14F-4D97-AF65-F5344CB8AC3E}">
        <p14:creationId xmlns:p14="http://schemas.microsoft.com/office/powerpoint/2010/main" val="16254379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497</TotalTime>
  <Words>1250</Words>
  <Application>Microsoft Macintosh PowerPoint</Application>
  <PresentationFormat>Widescreen</PresentationFormat>
  <Paragraphs>177</Paragraphs>
  <Slides>20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Open Sans</vt:lpstr>
      <vt:lpstr>Open Sans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POROČILO GLAVNEGA ODBORA, 16.10.2020</dc:title>
  <dc:creator>Microsoft Office User</dc:creator>
  <cp:lastModifiedBy>Microsoft Office User</cp:lastModifiedBy>
  <cp:revision>24</cp:revision>
  <dcterms:created xsi:type="dcterms:W3CDTF">2020-10-15T19:17:54Z</dcterms:created>
  <dcterms:modified xsi:type="dcterms:W3CDTF">2026-02-03T14:08:47Z</dcterms:modified>
</cp:coreProperties>
</file>